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71"/>
  </p:notesMasterIdLst>
  <p:handoutMasterIdLst>
    <p:handoutMasterId r:id="rId72"/>
  </p:handoutMasterIdLst>
  <p:sldIdLst>
    <p:sldId id="323" r:id="rId2"/>
    <p:sldId id="324" r:id="rId3"/>
    <p:sldId id="325" r:id="rId4"/>
    <p:sldId id="326" r:id="rId5"/>
    <p:sldId id="327" r:id="rId6"/>
    <p:sldId id="328" r:id="rId7"/>
    <p:sldId id="329" r:id="rId8"/>
    <p:sldId id="330" r:id="rId9"/>
    <p:sldId id="331" r:id="rId10"/>
    <p:sldId id="332" r:id="rId11"/>
    <p:sldId id="333" r:id="rId12"/>
    <p:sldId id="334" r:id="rId13"/>
    <p:sldId id="256" r:id="rId14"/>
    <p:sldId id="257" r:id="rId15"/>
    <p:sldId id="335" r:id="rId16"/>
    <p:sldId id="341" r:id="rId17"/>
    <p:sldId id="336" r:id="rId18"/>
    <p:sldId id="361" r:id="rId19"/>
    <p:sldId id="362" r:id="rId20"/>
    <p:sldId id="342" r:id="rId21"/>
    <p:sldId id="343" r:id="rId22"/>
    <p:sldId id="344" r:id="rId23"/>
    <p:sldId id="345" r:id="rId24"/>
    <p:sldId id="346" r:id="rId25"/>
    <p:sldId id="347" r:id="rId26"/>
    <p:sldId id="349" r:id="rId27"/>
    <p:sldId id="348" r:id="rId28"/>
    <p:sldId id="350" r:id="rId29"/>
    <p:sldId id="352" r:id="rId30"/>
    <p:sldId id="351" r:id="rId31"/>
    <p:sldId id="353" r:id="rId32"/>
    <p:sldId id="354" r:id="rId33"/>
    <p:sldId id="355" r:id="rId34"/>
    <p:sldId id="356" r:id="rId35"/>
    <p:sldId id="357" r:id="rId36"/>
    <p:sldId id="337" r:id="rId37"/>
    <p:sldId id="358" r:id="rId38"/>
    <p:sldId id="338" r:id="rId39"/>
    <p:sldId id="364" r:id="rId40"/>
    <p:sldId id="359" r:id="rId41"/>
    <p:sldId id="340" r:id="rId42"/>
    <p:sldId id="360" r:id="rId43"/>
    <p:sldId id="366" r:id="rId44"/>
    <p:sldId id="365" r:id="rId45"/>
    <p:sldId id="368" r:id="rId46"/>
    <p:sldId id="367" r:id="rId47"/>
    <p:sldId id="369" r:id="rId48"/>
    <p:sldId id="370" r:id="rId49"/>
    <p:sldId id="374" r:id="rId50"/>
    <p:sldId id="372" r:id="rId51"/>
    <p:sldId id="373" r:id="rId52"/>
    <p:sldId id="375" r:id="rId53"/>
    <p:sldId id="376" r:id="rId54"/>
    <p:sldId id="371" r:id="rId55"/>
    <p:sldId id="379" r:id="rId56"/>
    <p:sldId id="377" r:id="rId57"/>
    <p:sldId id="378" r:id="rId58"/>
    <p:sldId id="381" r:id="rId59"/>
    <p:sldId id="380" r:id="rId60"/>
    <p:sldId id="382" r:id="rId61"/>
    <p:sldId id="383" r:id="rId62"/>
    <p:sldId id="384" r:id="rId63"/>
    <p:sldId id="385" r:id="rId64"/>
    <p:sldId id="386" r:id="rId65"/>
    <p:sldId id="387" r:id="rId66"/>
    <p:sldId id="388" r:id="rId67"/>
    <p:sldId id="389" r:id="rId68"/>
    <p:sldId id="390" r:id="rId69"/>
    <p:sldId id="391" r:id="rId70"/>
  </p:sldIdLst>
  <p:sldSz cx="12192000" cy="6858000"/>
  <p:notesSz cx="6858000" cy="9144000"/>
  <p:embeddedFontLst>
    <p:embeddedFont>
      <p:font typeface="Arial Unicode MS" panose="020B0600000101010101" charset="-127"/>
      <p:regular r:id="rId73"/>
    </p:embeddedFont>
    <p:embeddedFont>
      <p:font typeface="KoPubDotum_Pro Bold" panose="020B0600000101010101" charset="-127"/>
      <p:bold r:id="rId74"/>
    </p:embeddedFont>
    <p:embeddedFont>
      <p:font typeface="KOPUBDOTUM_PRO MEDIUM" panose="020B0600000101010101" charset="-127"/>
      <p:regular r:id="rId75"/>
    </p:embeddedFont>
    <p:embeddedFont>
      <p:font typeface="KoPubWorld돋움체_Pro Medium" panose="020B0600000101010101" charset="-127"/>
      <p:regular r:id="rId76"/>
    </p:embeddedFont>
    <p:embeddedFont>
      <p:font typeface="나눔스퀘어_ac Bold" panose="020B0600000101010101" pitchFamily="50" charset="-127"/>
      <p:regular r:id="rId77"/>
      <p:bold r:id="rId78"/>
      <p:italic r:id="rId79"/>
      <p:boldItalic r:id="rId80"/>
    </p:embeddedFont>
    <p:embeddedFont>
      <p:font typeface="나눔스퀘어_ac Light" panose="020B0600000101010101" pitchFamily="50" charset="-127"/>
      <p:regular r:id="rId81"/>
      <p:bold r:id="rId82"/>
      <p:italic r:id="rId83"/>
      <p:boldItalic r:id="rId84"/>
    </p:embeddedFont>
    <p:embeddedFont>
      <p:font typeface="맑은 고딕" panose="020B0503020000020004" pitchFamily="50" charset="-127"/>
      <p:regular r:id="rId85"/>
      <p:bold r:id="rId86"/>
    </p:embeddedFont>
    <p:embeddedFont>
      <p:font typeface="08서울한강체 L" panose="020B0600000101010101" charset="0"/>
      <p:regular r:id="rId87"/>
      <p:bold r:id="rId88"/>
      <p:italic r:id="rId89"/>
      <p:boldItalic r:id="rId90"/>
    </p:embeddedFont>
    <p:embeddedFont>
      <p:font typeface="Calibri" panose="020F0502020204030204" pitchFamily="34" charset="0"/>
      <p:regular r:id="rId91"/>
      <p:bold r:id="rId92"/>
      <p:italic r:id="rId93"/>
      <p:boldItalic r:id="rId94"/>
    </p:embeddedFont>
    <p:embeddedFont>
      <p:font typeface="Consolas" panose="020B0609020204030204" pitchFamily="49" charset="0"/>
      <p:regular r:id="rId95"/>
      <p:bold r:id="rId96"/>
      <p:italic r:id="rId97"/>
      <p:boldItalic r:id="rId98"/>
    </p:embeddedFont>
    <p:embeddedFont>
      <p:font typeface="NanumSquare" panose="020B0600000101010101" pitchFamily="50" charset="-127"/>
      <p:regular r:id="rId99"/>
    </p:embeddedFont>
    <p:embeddedFont>
      <p:font typeface="NanumSquare Bold" panose="020B0600000101010101" pitchFamily="50" charset="-127"/>
      <p:bold r:id="rId100"/>
    </p:embeddedFont>
    <p:embeddedFont>
      <p:font typeface="NanumSquare ExtraBold" panose="020B0600000101010101" pitchFamily="50" charset="-127"/>
      <p:bold r:id="rId101"/>
    </p:embeddedFont>
    <p:embeddedFont>
      <p:font typeface="NanumSquare Light" panose="020B0600000101010101" pitchFamily="50" charset="-127"/>
      <p:regular r:id="rId10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3D3D3"/>
    <a:srgbClr val="4DABCF"/>
    <a:srgbClr val="DEDEDE"/>
    <a:srgbClr val="FDFBF9"/>
    <a:srgbClr val="F7F7F7"/>
    <a:srgbClr val="F2DED6"/>
    <a:srgbClr val="D3B3A1"/>
    <a:srgbClr val="D8BCAC"/>
    <a:srgbClr val="F2E5DE"/>
    <a:srgbClr val="E7C5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765" autoAdjust="0"/>
    <p:restoredTop sz="94389"/>
  </p:normalViewPr>
  <p:slideViewPr>
    <p:cSldViewPr snapToGrid="0" showGuides="1">
      <p:cViewPr varScale="1">
        <p:scale>
          <a:sx n="108" d="100"/>
          <a:sy n="108" d="100"/>
        </p:scale>
        <p:origin x="1014" y="102"/>
      </p:cViewPr>
      <p:guideLst>
        <p:guide orient="horz" pos="2160"/>
        <p:guide pos="381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20" d="100"/>
        <a:sy n="20" d="100"/>
      </p:scale>
      <p:origin x="0" y="0"/>
    </p:cViewPr>
  </p:sorterViewPr>
  <p:notesViewPr>
    <p:cSldViewPr snapToGrid="0">
      <p:cViewPr varScale="1">
        <p:scale>
          <a:sx n="86" d="100"/>
          <a:sy n="86" d="100"/>
        </p:scale>
        <p:origin x="3928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font" Target="fonts/font12.fntdata"/><Relationship Id="rId89" Type="http://schemas.openxmlformats.org/officeDocument/2006/relationships/font" Target="fonts/font17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2.fntdata"/><Relationship Id="rId79" Type="http://schemas.openxmlformats.org/officeDocument/2006/relationships/font" Target="fonts/font7.fntdata"/><Relationship Id="rId102" Type="http://schemas.openxmlformats.org/officeDocument/2006/relationships/font" Target="fonts/font30.fntdata"/><Relationship Id="rId5" Type="http://schemas.openxmlformats.org/officeDocument/2006/relationships/slide" Target="slides/slide4.xml"/><Relationship Id="rId90" Type="http://schemas.openxmlformats.org/officeDocument/2006/relationships/font" Target="fonts/font18.fntdata"/><Relationship Id="rId95" Type="http://schemas.openxmlformats.org/officeDocument/2006/relationships/font" Target="fonts/font23.fntdata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font" Target="fonts/font8.fntdata"/><Relationship Id="rId85" Type="http://schemas.openxmlformats.org/officeDocument/2006/relationships/font" Target="fonts/font13.fntdata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font" Target="fonts/font3.fntdata"/><Relationship Id="rId83" Type="http://schemas.openxmlformats.org/officeDocument/2006/relationships/font" Target="fonts/font11.fntdata"/><Relationship Id="rId88" Type="http://schemas.openxmlformats.org/officeDocument/2006/relationships/font" Target="fonts/font16.fntdata"/><Relationship Id="rId91" Type="http://schemas.openxmlformats.org/officeDocument/2006/relationships/font" Target="fonts/font19.fntdata"/><Relationship Id="rId96" Type="http://schemas.openxmlformats.org/officeDocument/2006/relationships/font" Target="fonts/font2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1.fntdata"/><Relationship Id="rId78" Type="http://schemas.openxmlformats.org/officeDocument/2006/relationships/font" Target="fonts/font6.fntdata"/><Relationship Id="rId81" Type="http://schemas.openxmlformats.org/officeDocument/2006/relationships/font" Target="fonts/font9.fntdata"/><Relationship Id="rId86" Type="http://schemas.openxmlformats.org/officeDocument/2006/relationships/font" Target="fonts/font14.fntdata"/><Relationship Id="rId94" Type="http://schemas.openxmlformats.org/officeDocument/2006/relationships/font" Target="fonts/font22.fntdata"/><Relationship Id="rId99" Type="http://schemas.openxmlformats.org/officeDocument/2006/relationships/font" Target="fonts/font27.fntdata"/><Relationship Id="rId101" Type="http://schemas.openxmlformats.org/officeDocument/2006/relationships/font" Target="fonts/font2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4.fntdata"/><Relationship Id="rId97" Type="http://schemas.openxmlformats.org/officeDocument/2006/relationships/font" Target="fonts/font25.fntdata"/><Relationship Id="rId104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Relationship Id="rId92" Type="http://schemas.openxmlformats.org/officeDocument/2006/relationships/font" Target="fonts/font20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font" Target="fonts/font15.fntdata"/><Relationship Id="rId61" Type="http://schemas.openxmlformats.org/officeDocument/2006/relationships/slide" Target="slides/slide60.xml"/><Relationship Id="rId82" Type="http://schemas.openxmlformats.org/officeDocument/2006/relationships/font" Target="fonts/font10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font" Target="fonts/font5.fntdata"/><Relationship Id="rId100" Type="http://schemas.openxmlformats.org/officeDocument/2006/relationships/font" Target="fonts/font28.fntdata"/><Relationship Id="rId105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handoutMaster" Target="handoutMasters/handoutMaster1.xml"/><Relationship Id="rId93" Type="http://schemas.openxmlformats.org/officeDocument/2006/relationships/font" Target="fonts/font21.fntdata"/><Relationship Id="rId98" Type="http://schemas.openxmlformats.org/officeDocument/2006/relationships/font" Target="fonts/font26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0B440AF-B2DB-5C4B-9B0E-45BAC44D390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K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1A977B-1DE6-0F43-803B-B8E599495B4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2BE935-4312-3340-8AF0-E751B8DB99CF}" type="datetimeFigureOut">
              <a:rPr lang="en-KR" smtClean="0"/>
              <a:t>06/16/2021</a:t>
            </a:fld>
            <a:endParaRPr lang="en-K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6FCA29-1E09-2C42-AAA7-65591173A98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K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9DF36D-E845-A446-ABE0-6AB2103D039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B9FD5F-D3E9-E442-9956-D642FAF167CB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58965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59F518-A18A-450D-A067-1F265ECD09B9}" type="datetimeFigureOut">
              <a:rPr lang="ko-KR" altLang="en-US" smtClean="0"/>
              <a:t>2021-06-16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C6577B-6BBA-40F0-964C-787359AFD4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25899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C6577B-6BBA-40F0-964C-787359AFD404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21967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C6577B-6BBA-40F0-964C-787359AFD40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138738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C6577B-6BBA-40F0-964C-787359AFD40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695294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C6577B-6BBA-40F0-964C-787359AFD40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062474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C6577B-6BBA-40F0-964C-787359AFD40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699103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C6577B-6BBA-40F0-964C-787359AFD40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66603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C6577B-6BBA-40F0-964C-787359AFD404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77647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C6577B-6BBA-40F0-964C-787359AFD404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61181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C6577B-6BBA-40F0-964C-787359AFD404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45990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C6577B-6BBA-40F0-964C-787359AFD404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1611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C6577B-6BBA-40F0-964C-787359AFD40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349917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C6577B-6BBA-40F0-964C-787359AFD40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807620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C6577B-6BBA-40F0-964C-787359AFD40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748975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C6577B-6BBA-40F0-964C-787359AFD40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307919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097342-ABC3-4711-8B90-BFB761A744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5DB23A4-D4D5-41B2-A532-D3CBE8F882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B18711B-DF31-437A-AED1-2D6F0208D0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25618-9F2A-41CB-8CCA-FCFDA177616A}" type="datetime1">
              <a:rPr lang="ko-KR" altLang="en-US" smtClean="0"/>
              <a:t>2021-06-16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93F82ED-295D-4613-A4E4-2EA515561C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54ACF1-D5A6-42FB-8CCA-691B6A4DBC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D911-202B-4710-8554-D7B423191AD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421965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FDBDD2-0827-4EE3-BA8D-B2B519C16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F9B098A-8989-49CE-BB0F-A3441B88A5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2AA63F4-A04B-4770-AF23-E20D01369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4D417-F4E0-405D-9F8D-AB7615EDEE85}" type="datetime1">
              <a:rPr lang="ko-KR" altLang="en-US" smtClean="0"/>
              <a:t>2021-06-16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6B71EE-B227-49BA-8BF1-298B0A3384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C191A56-D4CF-4498-B2AD-5FF765050D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D911-202B-4710-8554-D7B423191A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20038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E06CE6A-50CA-4259-A10A-3C03A7E2DF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353495F-F775-4624-BAD9-31411D515B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C244680-4C79-4CDD-9C1B-819FB44B3D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1652C-75F4-4A3D-B8CE-ED9F331EB434}" type="datetime1">
              <a:rPr lang="ko-KR" altLang="en-US" smtClean="0"/>
              <a:t>2021-06-16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5538765-3399-4DC7-819C-E7DC3CE5F0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509D14F-A20C-4388-AE09-F88AE4C33E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D911-202B-4710-8554-D7B423191A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0461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84A90C-2C47-4A78-AD55-DF363B323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3CE87B5-9F6D-4E1F-B316-7C15E0FB45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AB7BC2C-16D3-4F48-ABAE-6D67A2FD08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5DECC6-A3DC-48BB-845F-5B936E269527}" type="datetime1">
              <a:rPr lang="ko-KR" altLang="en-US" smtClean="0"/>
              <a:t>2021-06-16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35317B8-F84E-4041-919B-F6430F2A52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73003C3-9211-4351-9A53-4528DAEC6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D911-202B-4710-8554-D7B423191AD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186567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E87254-2A47-478E-A9A8-456B5F7124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685FECD-0896-4C1B-A97E-7DC2270D23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93B835E-E189-4E8E-B063-DAD9E60917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543B9-1F01-453C-A86A-C028CD43185A}" type="datetime1">
              <a:rPr lang="ko-KR" altLang="en-US" smtClean="0"/>
              <a:t>2021-06-16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DB626E5-2246-41C0-96A0-B35EC7682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8138646-C785-4172-AFF1-A2D9C026E1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D911-202B-4710-8554-D7B423191AD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140785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2CA4CD-70CC-4B70-9C24-061B271A3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C6C72E2-65E3-4598-A49B-AEFA913ACC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B4DB475-D98F-4EFD-9057-36C6826EEA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7664AB3-CA4E-444F-830B-5BF673A315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385CD-E15B-4003-AE46-4F344F249F02}" type="datetime1">
              <a:rPr lang="ko-KR" altLang="en-US" smtClean="0"/>
              <a:t>2021-06-16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7F159B2-A3AC-40EE-AC89-3C18219C21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0EB66D9-E381-42B7-AB84-A92EE0573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D911-202B-4710-8554-D7B423191AD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392172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F37027-84AB-4A37-93AD-031C9C75D8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FFAA95E-1F99-4EC1-B567-D80F8F9246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3442BA7-78B3-411A-A255-FA5B463AF5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EC571B0-1B53-46AF-AE91-F9FD7F8B748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F3B296D-5DF4-4A4D-81E1-C9081FB8DEB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95143F2-B2DB-40D6-A10E-D845E9961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F5672E-9E88-4EA9-80AD-D58C1E4838D7}" type="datetime1">
              <a:rPr lang="ko-KR" altLang="en-US" smtClean="0"/>
              <a:t>2021-06-16</a:t>
            </a:fld>
            <a:endParaRPr lang="ko-KR" alt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1FA8861-7973-4E8A-A7B5-48179B531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9FB6A3E-59FE-4491-8E88-E6CAE8453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D911-202B-4710-8554-D7B423191AD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807975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D77143-2AEC-4CE8-84D4-A1BD2D605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8F5C598-5478-4FCB-BB55-A0B90F8C85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4E68DE-2279-4343-AA9B-B6A2980936A6}" type="datetime1">
              <a:rPr lang="ko-KR" altLang="en-US" smtClean="0"/>
              <a:t>2021-06-16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274210C-A484-4768-8D94-B50EB4B11D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3F5DFB3-1FDC-4A94-A3E2-4DF4F0CEF3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D911-202B-4710-8554-D7B423191AD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062258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0BC0A93-05C5-47A8-B764-849EB97F17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6F4CE-D7DF-4D94-810A-68DC356C221F}" type="datetime1">
              <a:rPr lang="ko-KR" altLang="en-US" smtClean="0"/>
              <a:t>2021-06-16</a:t>
            </a:fld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51DECEF-2493-4A34-B75E-1CCC19B0AC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4924B09-34A3-45EA-9D07-8FE353F42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D911-202B-4710-8554-D7B423191ADD}" type="slidenum">
              <a:rPr lang="ko-KR" altLang="en-US" smtClean="0"/>
              <a:t>‹#›</a:t>
            </a:fld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F1C2DCE-1FE1-455D-A450-A884A6CF7F83}"/>
              </a:ext>
            </a:extLst>
          </p:cNvPr>
          <p:cNvSpPr/>
          <p:nvPr userDrawn="1"/>
        </p:nvSpPr>
        <p:spPr>
          <a:xfrm>
            <a:off x="313248" y="702022"/>
            <a:ext cx="11565504" cy="5905331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1EBA05E-2343-4320-AA21-C1594E838511}"/>
              </a:ext>
            </a:extLst>
          </p:cNvPr>
          <p:cNvSpPr txBox="1"/>
          <p:nvPr userDrawn="1"/>
        </p:nvSpPr>
        <p:spPr>
          <a:xfrm>
            <a:off x="-38100" y="6609086"/>
            <a:ext cx="6607865" cy="2489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900" b="0" i="0" dirty="0">
                <a:ln w="5080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  <a:cs typeface="Times New Roman" pitchFamily="18" charset="0"/>
              </a:rPr>
              <a:t>공동</a:t>
            </a:r>
            <a:r>
              <a:rPr lang="en-US" altLang="ko-KR" sz="900" b="0" i="0" dirty="0">
                <a:ln w="5080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  <a:cs typeface="Times New Roman" pitchFamily="18" charset="0"/>
              </a:rPr>
              <a:t>:</a:t>
            </a:r>
            <a:r>
              <a:rPr lang="ko-KR" altLang="en-US" sz="900" b="0" i="0" dirty="0">
                <a:ln w="5080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  <a:cs typeface="Times New Roman" pitchFamily="18" charset="0"/>
              </a:rPr>
              <a:t> 정지훈 강사 </a:t>
            </a:r>
            <a:r>
              <a:rPr lang="en-US" altLang="ko-KR" sz="900" b="0" i="0" dirty="0">
                <a:ln w="5080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  <a:cs typeface="Times New Roman" pitchFamily="18" charset="0"/>
              </a:rPr>
              <a:t>/ </a:t>
            </a:r>
            <a:r>
              <a:rPr lang="en-US" altLang="ko-KR" sz="900" b="0" i="0" dirty="0" err="1">
                <a:ln w="5080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  <a:cs typeface="Times New Roman" pitchFamily="18" charset="0"/>
              </a:rPr>
              <a:t>jhjung@dschloe.com</a:t>
            </a:r>
            <a:r>
              <a:rPr lang="en-US" altLang="ko-KR" sz="900" b="0" i="0" dirty="0">
                <a:ln w="5080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  <a:cs typeface="Times New Roman" pitchFamily="18" charset="0"/>
              </a:rPr>
              <a:t> / 01072072163 Copyright </a:t>
            </a:r>
            <a:r>
              <a:rPr lang="ko-KR" altLang="en-US" sz="900" b="0" i="0" dirty="0">
                <a:ln w="5080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  <a:cs typeface="Times New Roman" pitchFamily="18" charset="0"/>
              </a:rPr>
              <a:t>ⓒ </a:t>
            </a:r>
            <a:r>
              <a:rPr lang="ko-KR" altLang="en-US" sz="900" b="0" i="0" dirty="0" err="1">
                <a:ln w="5080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  <a:cs typeface="Times New Roman" pitchFamily="18" charset="0"/>
              </a:rPr>
              <a:t>디에스끌로에</a:t>
            </a:r>
            <a:r>
              <a:rPr lang="en-US" altLang="ko-KR" sz="900" b="0" i="0" dirty="0">
                <a:ln w="5080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  <a:cs typeface="Times New Roman" pitchFamily="18" charset="0"/>
              </a:rPr>
              <a:t>. All Rights Reserved. </a:t>
            </a:r>
            <a:r>
              <a:rPr lang="ko-KR" altLang="en-US" sz="900" b="0" i="0" dirty="0">
                <a:ln w="5080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  <a:cs typeface="Times New Roman" pitchFamily="18" charset="0"/>
              </a:rPr>
              <a:t>무단 전재 및 배포 금지</a:t>
            </a:r>
          </a:p>
        </p:txBody>
      </p:sp>
    </p:spTree>
    <p:extLst>
      <p:ext uri="{BB962C8B-B14F-4D97-AF65-F5344CB8AC3E}">
        <p14:creationId xmlns:p14="http://schemas.microsoft.com/office/powerpoint/2010/main" val="32603885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3DA89C-2DC0-4E47-B5E2-00DFC41D8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F89EA24-87FB-4355-B3BE-A335A58368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440299A-0670-4FF2-AAF7-0781F6A1A8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326FAC1-4CB7-45D5-BA8B-B45293F615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85A87C-8A59-40FB-A21F-6FE4938021EA}" type="datetime1">
              <a:rPr lang="ko-KR" altLang="en-US" smtClean="0"/>
              <a:t>2021-06-16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4DBA167-0903-4686-BE99-6487706CF2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461D752-1A94-47F7-BA07-2C5277032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D911-202B-4710-8554-D7B423191A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55848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8D2203-E126-426C-8363-6C040ECE64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7C83A88-4FA1-445F-B436-10AC2648317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0FC44A8-2FD9-40E9-9522-AF9E6D4841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5110F5D-3ECE-4725-90E7-B92CAFAFD1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2E725A-3BE9-4B72-AA81-83FDCADA831F}" type="datetime1">
              <a:rPr lang="ko-KR" altLang="en-US" smtClean="0"/>
              <a:t>2021-06-16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D2AB9C2-FEAE-47AB-A0A6-81B44CCCD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64E30AE-BC25-4B6E-87CA-4C108A065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D911-202B-4710-8554-D7B423191A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24014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E623DE8-39EB-4AA7-A14B-FC293EDEB8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D268A24-A60C-48BE-B2A4-BB156B29D2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B7416B3-2EFA-4929-877E-1CC921BC1E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CD25DC-961E-48F6-A1F1-3FA6B2F311AE}" type="datetime1">
              <a:rPr lang="ko-KR" altLang="en-US" smtClean="0"/>
              <a:t>2021-06-16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5AB6F03-FF83-4C5B-A8C1-0B394C085C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2317391-8FDE-4925-B668-232E5B2A37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13D911-202B-4710-8554-D7B423191AD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15466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db-engines.com/en/ranking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253DFD87-BB1F-4ED6-8594-9E10933C4AF0}"/>
              </a:ext>
            </a:extLst>
          </p:cNvPr>
          <p:cNvSpPr/>
          <p:nvPr/>
        </p:nvSpPr>
        <p:spPr>
          <a:xfrm>
            <a:off x="0" y="2225675"/>
            <a:ext cx="12192000" cy="2406650"/>
          </a:xfrm>
          <a:prstGeom prst="rect">
            <a:avLst/>
          </a:prstGeom>
          <a:solidFill>
            <a:srgbClr val="FDFBF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pic>
        <p:nvPicPr>
          <p:cNvPr id="29" name="Picture 4">
            <a:extLst>
              <a:ext uri="{FF2B5EF4-FFF2-40B4-BE49-F238E27FC236}">
                <a16:creationId xmlns:a16="http://schemas.microsoft.com/office/drawing/2014/main" id="{5CA2BE10-D6BD-45C0-869C-DAC61DB847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6332" y="3656806"/>
            <a:ext cx="2964897" cy="87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5B3509C2-E0A2-4A20-A764-ACFA58100B20}"/>
              </a:ext>
            </a:extLst>
          </p:cNvPr>
          <p:cNvSpPr txBox="1"/>
          <p:nvPr/>
        </p:nvSpPr>
        <p:spPr>
          <a:xfrm>
            <a:off x="3218329" y="2456476"/>
            <a:ext cx="637866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200" b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개 발 환 경 설 정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04E4D20-C217-4237-BC51-DFADDDD72154}"/>
              </a:ext>
            </a:extLst>
          </p:cNvPr>
          <p:cNvSpPr txBox="1"/>
          <p:nvPr/>
        </p:nvSpPr>
        <p:spPr>
          <a:xfrm>
            <a:off x="5460430" y="3772584"/>
            <a:ext cx="16155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srgbClr val="646464"/>
                </a:solidFill>
                <a:effectLst/>
                <a:uLnTx/>
                <a:uFillTx/>
                <a:latin typeface="08서울한강체 L" panose="02020603020101020101" pitchFamily="18" charset="-127"/>
                <a:ea typeface="08서울한강체 L" panose="02020603020101020101" pitchFamily="18" charset="-127"/>
                <a:cs typeface="+mn-cs"/>
              </a:rPr>
              <a:t>with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646464"/>
              </a:solidFill>
              <a:effectLst/>
              <a:uLnTx/>
              <a:uFillTx/>
              <a:latin typeface="08서울한강체 L" panose="02020603020101020101" pitchFamily="18" charset="-127"/>
              <a:ea typeface="08서울한강체 L" panose="020206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423474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+mn-cs"/>
            </a:endParaRPr>
          </a:p>
        </p:txBody>
      </p:sp>
      <p:pic>
        <p:nvPicPr>
          <p:cNvPr id="9" name="Picture 8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54DB440E-D25F-8D48-8B63-B4B3642147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200" y="1472400"/>
            <a:ext cx="5562000" cy="3915000"/>
          </a:xfrm>
          <a:prstGeom prst="rect">
            <a:avLst/>
          </a:prstGeom>
        </p:spPr>
      </p:pic>
      <p:pic>
        <p:nvPicPr>
          <p:cNvPr id="11" name="Picture 10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9192A91-B655-5842-9968-4356AE29A4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0802" y="1472400"/>
            <a:ext cx="5562000" cy="391134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E6497A7-3CB5-704D-BC7F-946854583C4C}"/>
              </a:ext>
            </a:extLst>
          </p:cNvPr>
          <p:cNvSpPr txBox="1"/>
          <p:nvPr/>
        </p:nvSpPr>
        <p:spPr>
          <a:xfrm>
            <a:off x="228599" y="183284"/>
            <a:ext cx="36792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01.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아나콘다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–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</a:t>
            </a:r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MacOS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EBBAD3-7DD8-964E-86FC-B33293B3A961}"/>
              </a:ext>
            </a:extLst>
          </p:cNvPr>
          <p:cNvSpPr txBox="1"/>
          <p:nvPr/>
        </p:nvSpPr>
        <p:spPr>
          <a:xfrm>
            <a:off x="9995615" y="275617"/>
            <a:ext cx="19191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(2020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년 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12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월 기준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endParaRPr lang="ko-KR" altLang="en-US" sz="1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867499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8BA5B7B-1645-B746-9705-1E6B09D2E9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2961" y="3154629"/>
            <a:ext cx="4178156" cy="294018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A02A8EA-62F4-1343-87DA-A7256FC17D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9869" y="3161358"/>
            <a:ext cx="4171427" cy="293345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0736345-F870-CF4F-965B-441F165A88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763187"/>
            <a:ext cx="4178156" cy="293345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07466B1-4BD2-1D49-A088-F984C46F8E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883" y="795391"/>
            <a:ext cx="4164700" cy="292672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D8951C7-18CC-A541-B06D-8698A629A702}"/>
              </a:ext>
            </a:extLst>
          </p:cNvPr>
          <p:cNvSpPr txBox="1"/>
          <p:nvPr/>
        </p:nvSpPr>
        <p:spPr>
          <a:xfrm>
            <a:off x="228599" y="183284"/>
            <a:ext cx="36792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01.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아나콘다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–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</a:t>
            </a:r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MacOS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DEF12C-6B10-2645-B1CC-3BD9E1CAE540}"/>
              </a:ext>
            </a:extLst>
          </p:cNvPr>
          <p:cNvSpPr txBox="1"/>
          <p:nvPr/>
        </p:nvSpPr>
        <p:spPr>
          <a:xfrm>
            <a:off x="9995615" y="275617"/>
            <a:ext cx="19191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(2020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년 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12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월 기준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endParaRPr lang="ko-KR" altLang="en-US" sz="1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173521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+mn-cs"/>
            </a:endParaRPr>
          </a:p>
        </p:txBody>
      </p:sp>
      <p:pic>
        <p:nvPicPr>
          <p:cNvPr id="4" name="Picture 3" descr="Graphical user interface, application, website&#10;&#10;Description automatically generated">
            <a:extLst>
              <a:ext uri="{FF2B5EF4-FFF2-40B4-BE49-F238E27FC236}">
                <a16:creationId xmlns:a16="http://schemas.microsoft.com/office/drawing/2014/main" id="{C36E74E3-4EE0-0A46-A4B9-FAB21FFF04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7899" y="985236"/>
            <a:ext cx="9878992" cy="509950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41699DD-BFD5-9348-81B9-0EB5D0445C83}"/>
              </a:ext>
            </a:extLst>
          </p:cNvPr>
          <p:cNvSpPr txBox="1"/>
          <p:nvPr/>
        </p:nvSpPr>
        <p:spPr>
          <a:xfrm>
            <a:off x="228599" y="183284"/>
            <a:ext cx="36792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01.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아나콘다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–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</a:t>
            </a:r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MacOS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6EB89C-0C10-A14C-A591-D70BA2CA30BD}"/>
              </a:ext>
            </a:extLst>
          </p:cNvPr>
          <p:cNvSpPr txBox="1"/>
          <p:nvPr/>
        </p:nvSpPr>
        <p:spPr>
          <a:xfrm>
            <a:off x="9995615" y="275617"/>
            <a:ext cx="19191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(2020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년 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12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월 기준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endParaRPr lang="ko-KR" altLang="en-US" sz="1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469915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253DFD87-BB1F-4ED6-8594-9E10933C4AF0}"/>
              </a:ext>
            </a:extLst>
          </p:cNvPr>
          <p:cNvSpPr/>
          <p:nvPr/>
        </p:nvSpPr>
        <p:spPr>
          <a:xfrm>
            <a:off x="0" y="2225675"/>
            <a:ext cx="12192000" cy="2406650"/>
          </a:xfrm>
          <a:prstGeom prst="rect">
            <a:avLst/>
          </a:prstGeom>
          <a:solidFill>
            <a:srgbClr val="FDFBF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B3509C2-E0A2-4A20-A764-ACFA58100B20}"/>
              </a:ext>
            </a:extLst>
          </p:cNvPr>
          <p:cNvSpPr txBox="1"/>
          <p:nvPr/>
        </p:nvSpPr>
        <p:spPr>
          <a:xfrm>
            <a:off x="1431161" y="2456476"/>
            <a:ext cx="894527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72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데이터 분석</a:t>
            </a:r>
            <a:r>
              <a:rPr lang="en-US" altLang="ko-KR" sz="72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</a:t>
            </a:r>
            <a:r>
              <a:rPr lang="ko-KR" altLang="en-US" sz="72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강의</a:t>
            </a:r>
            <a:r>
              <a:rPr lang="en-US" altLang="ko-KR" sz="72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Intro</a:t>
            </a:r>
            <a:endParaRPr lang="ko-KR" altLang="en-US" sz="7200" b="1" dirty="0"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5099F7A-7A1B-4DFE-AF26-DED7E12ACD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solidFill>
            <a:srgbClr val="F5F5F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SFMono-Regular"/>
              </a:rPr>
              <a:t>export PATH=/opt/homebrew/bin:$PATH:/Applications/Postgres.app/Contents/Versions/13/bin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610206F-3775-400D-96EF-F8B66EFC96B9}"/>
              </a:ext>
            </a:extLst>
          </p:cNvPr>
          <p:cNvSpPr txBox="1"/>
          <p:nvPr/>
        </p:nvSpPr>
        <p:spPr>
          <a:xfrm>
            <a:off x="9070188" y="3821399"/>
            <a:ext cx="16155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srgbClr val="646464"/>
                </a:solidFill>
                <a:effectLst/>
                <a:uLnTx/>
                <a:uFillTx/>
                <a:latin typeface="08서울한강체 L" panose="02020603020101020101" pitchFamily="18" charset="-127"/>
                <a:ea typeface="08서울한강체 L" panose="02020603020101020101" pitchFamily="18" charset="-127"/>
                <a:cs typeface="+mn-cs"/>
              </a:rPr>
              <a:t>with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646464"/>
              </a:solidFill>
              <a:effectLst/>
              <a:uLnTx/>
              <a:uFillTx/>
              <a:latin typeface="08서울한강체 L" panose="02020603020101020101" pitchFamily="18" charset="-127"/>
              <a:ea typeface="08서울한강체 L" panose="02020603020101020101" pitchFamily="18" charset="-127"/>
              <a:cs typeface="+mn-cs"/>
            </a:endParaRPr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8EDB1479-7731-42EF-9FC2-98D4438EA8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72292" y="3148658"/>
            <a:ext cx="1335300" cy="1483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1794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 </a:t>
            </a:r>
            <a:fld id="{AF13D911-202B-4710-8554-D7B423191ADD}" type="slidenum">
              <a:rPr lang="ko-KR" altLang="en-US" sz="1000" smtClean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14</a:t>
            </a:fld>
            <a:r>
              <a:rPr lang="ko-KR" altLang="en-US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</a:t>
            </a:r>
            <a:endParaRPr lang="ko-KR" altLang="en-US" sz="1000" dirty="0">
              <a:solidFill>
                <a:schemeClr val="tx1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42787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01. </a:t>
            </a:r>
            <a:r>
              <a:rPr lang="ko-KR" altLang="en-US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데이터 분석 가치 </a:t>
            </a:r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4</a:t>
            </a:r>
            <a:r>
              <a:rPr lang="ko-KR" altLang="en-US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단계</a:t>
            </a:r>
          </a:p>
        </p:txBody>
      </p:sp>
      <p:pic>
        <p:nvPicPr>
          <p:cNvPr id="3" name="Picture 2" descr="Timeline&#10;&#10;Description automatically generated">
            <a:extLst>
              <a:ext uri="{FF2B5EF4-FFF2-40B4-BE49-F238E27FC236}">
                <a16:creationId xmlns:a16="http://schemas.microsoft.com/office/drawing/2014/main" id="{CE1851BE-EE8C-4248-ACCA-B2541757D5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775" y="1059236"/>
            <a:ext cx="7065860" cy="509226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1B1C2C2-6B98-3B4D-8A17-B16167DC108E}"/>
              </a:ext>
            </a:extLst>
          </p:cNvPr>
          <p:cNvSpPr txBox="1"/>
          <p:nvPr/>
        </p:nvSpPr>
        <p:spPr>
          <a:xfrm>
            <a:off x="999832" y="6151496"/>
            <a:ext cx="1648776" cy="295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1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출처</a:t>
            </a:r>
            <a:r>
              <a:rPr lang="en-US" altLang="ko-KR" sz="11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:</a:t>
            </a:r>
            <a:r>
              <a:rPr lang="ko-KR" altLang="en-US" sz="11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sz="11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Gartner (2012)</a:t>
            </a:r>
            <a:endParaRPr lang="ko-KR" altLang="en-US" sz="1100" dirty="0">
              <a:latin typeface="KoPubDotum_Pro Medium" pitchFamily="2" charset="-127"/>
              <a:ea typeface="KoPubDotum_Pro Medium" pitchFamily="2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8" name="正方形/長方形 2">
            <a:extLst>
              <a:ext uri="{FF2B5EF4-FFF2-40B4-BE49-F238E27FC236}">
                <a16:creationId xmlns:a16="http://schemas.microsoft.com/office/drawing/2014/main" id="{7780D33F-6CB2-1C4F-8378-2A9043296168}"/>
              </a:ext>
            </a:extLst>
          </p:cNvPr>
          <p:cNvSpPr/>
          <p:nvPr/>
        </p:nvSpPr>
        <p:spPr>
          <a:xfrm>
            <a:off x="9171530" y="1455058"/>
            <a:ext cx="1862891" cy="724881"/>
          </a:xfrm>
          <a:prstGeom prst="rect">
            <a:avLst/>
          </a:prstGeom>
          <a:solidFill>
            <a:srgbClr val="D3D3D3"/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xmlns="" sd="3748625623">
                  <a:custGeom>
                    <a:avLst/>
                    <a:gdLst>
                      <a:gd name="connsiteX0" fmla="*/ 0 w 1707977"/>
                      <a:gd name="connsiteY0" fmla="*/ 0 h 1707977"/>
                      <a:gd name="connsiteX1" fmla="*/ 1707977 w 1707977"/>
                      <a:gd name="connsiteY1" fmla="*/ 0 h 1707977"/>
                      <a:gd name="connsiteX2" fmla="*/ 1707977 w 1707977"/>
                      <a:gd name="connsiteY2" fmla="*/ 1707977 h 1707977"/>
                      <a:gd name="connsiteX3" fmla="*/ 0 w 1707977"/>
                      <a:gd name="connsiteY3" fmla="*/ 1707977 h 1707977"/>
                      <a:gd name="connsiteX4" fmla="*/ 0 w 1707977"/>
                      <a:gd name="connsiteY4" fmla="*/ 0 h 1707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07977" h="1707977" fill="none" extrusionOk="0">
                        <a:moveTo>
                          <a:pt x="0" y="0"/>
                        </a:moveTo>
                        <a:cubicBezTo>
                          <a:pt x="807152" y="76894"/>
                          <a:pt x="959961" y="-144243"/>
                          <a:pt x="1707977" y="0"/>
                        </a:cubicBezTo>
                        <a:cubicBezTo>
                          <a:pt x="1625870" y="849015"/>
                          <a:pt x="1793413" y="1428375"/>
                          <a:pt x="1707977" y="1707977"/>
                        </a:cubicBezTo>
                        <a:cubicBezTo>
                          <a:pt x="1399259" y="1724275"/>
                          <a:pt x="849399" y="1697190"/>
                          <a:pt x="0" y="1707977"/>
                        </a:cubicBezTo>
                        <a:cubicBezTo>
                          <a:pt x="23592" y="871595"/>
                          <a:pt x="88428" y="256971"/>
                          <a:pt x="0" y="0"/>
                        </a:cubicBezTo>
                        <a:close/>
                      </a:path>
                      <a:path w="1707977" h="1707977" stroke="0" extrusionOk="0">
                        <a:moveTo>
                          <a:pt x="0" y="0"/>
                        </a:moveTo>
                        <a:cubicBezTo>
                          <a:pt x="557095" y="104911"/>
                          <a:pt x="921663" y="-126357"/>
                          <a:pt x="1707977" y="0"/>
                        </a:cubicBezTo>
                        <a:cubicBezTo>
                          <a:pt x="1660445" y="581517"/>
                          <a:pt x="1797648" y="1055145"/>
                          <a:pt x="1707977" y="1707977"/>
                        </a:cubicBezTo>
                        <a:cubicBezTo>
                          <a:pt x="931997" y="1682081"/>
                          <a:pt x="392397" y="1660852"/>
                          <a:pt x="0" y="1707977"/>
                        </a:cubicBezTo>
                        <a:cubicBezTo>
                          <a:pt x="77007" y="1310029"/>
                          <a:pt x="-47933" y="82460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2">
                    <a:lumMod val="10000"/>
                  </a:schemeClr>
                </a:solidFill>
                <a:latin typeface="KoPubDotum_Pro Medium" pitchFamily="2" charset="-127"/>
                <a:ea typeface="KoPubDotum_Pro Medium" pitchFamily="2" charset="-127"/>
              </a:rPr>
              <a:t>정보 획득</a:t>
            </a:r>
            <a:endParaRPr lang="ja-JP" altLang="en-US" dirty="0">
              <a:solidFill>
                <a:schemeClr val="bg2">
                  <a:lumMod val="10000"/>
                </a:schemeClr>
              </a:solidFill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16" name="화살표: 오른쪽 29">
            <a:extLst>
              <a:ext uri="{FF2B5EF4-FFF2-40B4-BE49-F238E27FC236}">
                <a16:creationId xmlns:a16="http://schemas.microsoft.com/office/drawing/2014/main" id="{6BC38F00-AB70-9B4B-BC10-6A94E341229D}"/>
              </a:ext>
            </a:extLst>
          </p:cNvPr>
          <p:cNvSpPr/>
          <p:nvPr/>
        </p:nvSpPr>
        <p:spPr>
          <a:xfrm rot="5400000">
            <a:off x="9740534" y="2567470"/>
            <a:ext cx="724880" cy="472667"/>
          </a:xfrm>
          <a:prstGeom prst="rightArrow">
            <a:avLst>
              <a:gd name="adj1" fmla="val 36408"/>
              <a:gd name="adj2" fmla="val 62647"/>
            </a:avLst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22" name="正方形/長方形 2">
            <a:extLst>
              <a:ext uri="{FF2B5EF4-FFF2-40B4-BE49-F238E27FC236}">
                <a16:creationId xmlns:a16="http://schemas.microsoft.com/office/drawing/2014/main" id="{8A3A2A27-99B0-4949-A655-A70220882893}"/>
              </a:ext>
            </a:extLst>
          </p:cNvPr>
          <p:cNvSpPr/>
          <p:nvPr/>
        </p:nvSpPr>
        <p:spPr>
          <a:xfrm>
            <a:off x="9171530" y="3303206"/>
            <a:ext cx="1862891" cy="724881"/>
          </a:xfrm>
          <a:prstGeom prst="rect">
            <a:avLst/>
          </a:prstGeom>
          <a:solidFill>
            <a:srgbClr val="D3D3D3"/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xmlns="" sd="3748625623">
                  <a:custGeom>
                    <a:avLst/>
                    <a:gdLst>
                      <a:gd name="connsiteX0" fmla="*/ 0 w 1707977"/>
                      <a:gd name="connsiteY0" fmla="*/ 0 h 1707977"/>
                      <a:gd name="connsiteX1" fmla="*/ 1707977 w 1707977"/>
                      <a:gd name="connsiteY1" fmla="*/ 0 h 1707977"/>
                      <a:gd name="connsiteX2" fmla="*/ 1707977 w 1707977"/>
                      <a:gd name="connsiteY2" fmla="*/ 1707977 h 1707977"/>
                      <a:gd name="connsiteX3" fmla="*/ 0 w 1707977"/>
                      <a:gd name="connsiteY3" fmla="*/ 1707977 h 1707977"/>
                      <a:gd name="connsiteX4" fmla="*/ 0 w 1707977"/>
                      <a:gd name="connsiteY4" fmla="*/ 0 h 1707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07977" h="1707977" fill="none" extrusionOk="0">
                        <a:moveTo>
                          <a:pt x="0" y="0"/>
                        </a:moveTo>
                        <a:cubicBezTo>
                          <a:pt x="807152" y="76894"/>
                          <a:pt x="959961" y="-144243"/>
                          <a:pt x="1707977" y="0"/>
                        </a:cubicBezTo>
                        <a:cubicBezTo>
                          <a:pt x="1625870" y="849015"/>
                          <a:pt x="1793413" y="1428375"/>
                          <a:pt x="1707977" y="1707977"/>
                        </a:cubicBezTo>
                        <a:cubicBezTo>
                          <a:pt x="1399259" y="1724275"/>
                          <a:pt x="849399" y="1697190"/>
                          <a:pt x="0" y="1707977"/>
                        </a:cubicBezTo>
                        <a:cubicBezTo>
                          <a:pt x="23592" y="871595"/>
                          <a:pt x="88428" y="256971"/>
                          <a:pt x="0" y="0"/>
                        </a:cubicBezTo>
                        <a:close/>
                      </a:path>
                      <a:path w="1707977" h="1707977" stroke="0" extrusionOk="0">
                        <a:moveTo>
                          <a:pt x="0" y="0"/>
                        </a:moveTo>
                        <a:cubicBezTo>
                          <a:pt x="557095" y="104911"/>
                          <a:pt x="921663" y="-126357"/>
                          <a:pt x="1707977" y="0"/>
                        </a:cubicBezTo>
                        <a:cubicBezTo>
                          <a:pt x="1660445" y="581517"/>
                          <a:pt x="1797648" y="1055145"/>
                          <a:pt x="1707977" y="1707977"/>
                        </a:cubicBezTo>
                        <a:cubicBezTo>
                          <a:pt x="931997" y="1682081"/>
                          <a:pt x="392397" y="1660852"/>
                          <a:pt x="0" y="1707977"/>
                        </a:cubicBezTo>
                        <a:cubicBezTo>
                          <a:pt x="77007" y="1310029"/>
                          <a:pt x="-47933" y="82460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2">
                    <a:lumMod val="10000"/>
                  </a:schemeClr>
                </a:solidFill>
                <a:latin typeface="KoPubDotum_Pro Medium" pitchFamily="2" charset="-127"/>
                <a:ea typeface="KoPubDotum_Pro Medium" pitchFamily="2" charset="-127"/>
              </a:rPr>
              <a:t>분석 및 예측</a:t>
            </a:r>
            <a:endParaRPr lang="ja-JP" altLang="en-US" dirty="0">
              <a:solidFill>
                <a:schemeClr val="bg2">
                  <a:lumMod val="10000"/>
                </a:schemeClr>
              </a:solidFill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23" name="화살표: 오른쪽 29">
            <a:extLst>
              <a:ext uri="{FF2B5EF4-FFF2-40B4-BE49-F238E27FC236}">
                <a16:creationId xmlns:a16="http://schemas.microsoft.com/office/drawing/2014/main" id="{DF4809FE-B925-8942-BB63-08106149F748}"/>
              </a:ext>
            </a:extLst>
          </p:cNvPr>
          <p:cNvSpPr/>
          <p:nvPr/>
        </p:nvSpPr>
        <p:spPr>
          <a:xfrm rot="5400000">
            <a:off x="9740534" y="4415618"/>
            <a:ext cx="724880" cy="472667"/>
          </a:xfrm>
          <a:prstGeom prst="rightArrow">
            <a:avLst>
              <a:gd name="adj1" fmla="val 36408"/>
              <a:gd name="adj2" fmla="val 62647"/>
            </a:avLst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24" name="正方形/長方形 2">
            <a:extLst>
              <a:ext uri="{FF2B5EF4-FFF2-40B4-BE49-F238E27FC236}">
                <a16:creationId xmlns:a16="http://schemas.microsoft.com/office/drawing/2014/main" id="{E61B8206-7E3B-614C-9354-0F5F58E582AB}"/>
              </a:ext>
            </a:extLst>
          </p:cNvPr>
          <p:cNvSpPr/>
          <p:nvPr/>
        </p:nvSpPr>
        <p:spPr>
          <a:xfrm>
            <a:off x="9171530" y="5158072"/>
            <a:ext cx="1862891" cy="724881"/>
          </a:xfrm>
          <a:prstGeom prst="rect">
            <a:avLst/>
          </a:prstGeom>
          <a:solidFill>
            <a:srgbClr val="D3D3D3"/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xmlns="" sd="3748625623">
                  <a:custGeom>
                    <a:avLst/>
                    <a:gdLst>
                      <a:gd name="connsiteX0" fmla="*/ 0 w 1707977"/>
                      <a:gd name="connsiteY0" fmla="*/ 0 h 1707977"/>
                      <a:gd name="connsiteX1" fmla="*/ 1707977 w 1707977"/>
                      <a:gd name="connsiteY1" fmla="*/ 0 h 1707977"/>
                      <a:gd name="connsiteX2" fmla="*/ 1707977 w 1707977"/>
                      <a:gd name="connsiteY2" fmla="*/ 1707977 h 1707977"/>
                      <a:gd name="connsiteX3" fmla="*/ 0 w 1707977"/>
                      <a:gd name="connsiteY3" fmla="*/ 1707977 h 1707977"/>
                      <a:gd name="connsiteX4" fmla="*/ 0 w 1707977"/>
                      <a:gd name="connsiteY4" fmla="*/ 0 h 1707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07977" h="1707977" fill="none" extrusionOk="0">
                        <a:moveTo>
                          <a:pt x="0" y="0"/>
                        </a:moveTo>
                        <a:cubicBezTo>
                          <a:pt x="807152" y="76894"/>
                          <a:pt x="959961" y="-144243"/>
                          <a:pt x="1707977" y="0"/>
                        </a:cubicBezTo>
                        <a:cubicBezTo>
                          <a:pt x="1625870" y="849015"/>
                          <a:pt x="1793413" y="1428375"/>
                          <a:pt x="1707977" y="1707977"/>
                        </a:cubicBezTo>
                        <a:cubicBezTo>
                          <a:pt x="1399259" y="1724275"/>
                          <a:pt x="849399" y="1697190"/>
                          <a:pt x="0" y="1707977"/>
                        </a:cubicBezTo>
                        <a:cubicBezTo>
                          <a:pt x="23592" y="871595"/>
                          <a:pt x="88428" y="256971"/>
                          <a:pt x="0" y="0"/>
                        </a:cubicBezTo>
                        <a:close/>
                      </a:path>
                      <a:path w="1707977" h="1707977" stroke="0" extrusionOk="0">
                        <a:moveTo>
                          <a:pt x="0" y="0"/>
                        </a:moveTo>
                        <a:cubicBezTo>
                          <a:pt x="557095" y="104911"/>
                          <a:pt x="921663" y="-126357"/>
                          <a:pt x="1707977" y="0"/>
                        </a:cubicBezTo>
                        <a:cubicBezTo>
                          <a:pt x="1660445" y="581517"/>
                          <a:pt x="1797648" y="1055145"/>
                          <a:pt x="1707977" y="1707977"/>
                        </a:cubicBezTo>
                        <a:cubicBezTo>
                          <a:pt x="931997" y="1682081"/>
                          <a:pt x="392397" y="1660852"/>
                          <a:pt x="0" y="1707977"/>
                        </a:cubicBezTo>
                        <a:cubicBezTo>
                          <a:pt x="77007" y="1310029"/>
                          <a:pt x="-47933" y="82460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2">
                    <a:lumMod val="10000"/>
                  </a:schemeClr>
                </a:solidFill>
                <a:latin typeface="KoPubDotum_Pro Medium" pitchFamily="2" charset="-127"/>
                <a:ea typeface="KoPubDotum_Pro Medium" pitchFamily="2" charset="-127"/>
              </a:rPr>
              <a:t>선제적 대응</a:t>
            </a:r>
            <a:endParaRPr lang="ja-JP" altLang="en-US" dirty="0">
              <a:solidFill>
                <a:schemeClr val="bg2">
                  <a:lumMod val="10000"/>
                </a:schemeClr>
              </a:solidFill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25" name="화살표: 오른쪽 29">
            <a:extLst>
              <a:ext uri="{FF2B5EF4-FFF2-40B4-BE49-F238E27FC236}">
                <a16:creationId xmlns:a16="http://schemas.microsoft.com/office/drawing/2014/main" id="{68385BCD-093C-D846-A629-EB1E42B2ABBE}"/>
              </a:ext>
            </a:extLst>
          </p:cNvPr>
          <p:cNvSpPr/>
          <p:nvPr/>
        </p:nvSpPr>
        <p:spPr>
          <a:xfrm>
            <a:off x="8024757" y="3450298"/>
            <a:ext cx="724880" cy="472667"/>
          </a:xfrm>
          <a:prstGeom prst="rightArrow">
            <a:avLst>
              <a:gd name="adj1" fmla="val 36408"/>
              <a:gd name="adj2" fmla="val 62647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KoPubDotum_Pro Medium" pitchFamily="2" charset="-127"/>
              <a:ea typeface="KoPubDotum_Pro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322709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 </a:t>
            </a:r>
            <a:fld id="{AF13D911-202B-4710-8554-D7B423191ADD}" type="slidenum">
              <a:rPr lang="ko-KR" altLang="en-US" sz="1000" smtClean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15</a:t>
            </a:fld>
            <a:r>
              <a:rPr lang="ko-KR" altLang="en-US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</a:t>
            </a:r>
            <a:endParaRPr lang="ko-KR" altLang="en-US" sz="1000" dirty="0">
              <a:solidFill>
                <a:schemeClr val="tx1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6247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01. </a:t>
            </a:r>
            <a:r>
              <a:rPr lang="ko-KR" altLang="en-US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데이터 분석 </a:t>
            </a:r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4</a:t>
            </a:r>
            <a:r>
              <a:rPr lang="ko-KR" altLang="en-US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단계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F0F2F15-75A6-4441-8C76-935CB48D61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3050" y="1130114"/>
            <a:ext cx="6565900" cy="241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正方形/長方形 2">
            <a:extLst>
              <a:ext uri="{FF2B5EF4-FFF2-40B4-BE49-F238E27FC236}">
                <a16:creationId xmlns:a16="http://schemas.microsoft.com/office/drawing/2014/main" id="{D6BA4D2B-425E-4A4E-87C6-7644DD570A62}"/>
              </a:ext>
            </a:extLst>
          </p:cNvPr>
          <p:cNvSpPr/>
          <p:nvPr/>
        </p:nvSpPr>
        <p:spPr>
          <a:xfrm>
            <a:off x="829916" y="5003005"/>
            <a:ext cx="1862891" cy="724881"/>
          </a:xfrm>
          <a:prstGeom prst="rect">
            <a:avLst/>
          </a:prstGeom>
          <a:solidFill>
            <a:srgbClr val="D3D3D3"/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xmlns="" sd="3748625623">
                  <a:custGeom>
                    <a:avLst/>
                    <a:gdLst>
                      <a:gd name="connsiteX0" fmla="*/ 0 w 1707977"/>
                      <a:gd name="connsiteY0" fmla="*/ 0 h 1707977"/>
                      <a:gd name="connsiteX1" fmla="*/ 1707977 w 1707977"/>
                      <a:gd name="connsiteY1" fmla="*/ 0 h 1707977"/>
                      <a:gd name="connsiteX2" fmla="*/ 1707977 w 1707977"/>
                      <a:gd name="connsiteY2" fmla="*/ 1707977 h 1707977"/>
                      <a:gd name="connsiteX3" fmla="*/ 0 w 1707977"/>
                      <a:gd name="connsiteY3" fmla="*/ 1707977 h 1707977"/>
                      <a:gd name="connsiteX4" fmla="*/ 0 w 1707977"/>
                      <a:gd name="connsiteY4" fmla="*/ 0 h 1707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07977" h="1707977" fill="none" extrusionOk="0">
                        <a:moveTo>
                          <a:pt x="0" y="0"/>
                        </a:moveTo>
                        <a:cubicBezTo>
                          <a:pt x="807152" y="76894"/>
                          <a:pt x="959961" y="-144243"/>
                          <a:pt x="1707977" y="0"/>
                        </a:cubicBezTo>
                        <a:cubicBezTo>
                          <a:pt x="1625870" y="849015"/>
                          <a:pt x="1793413" y="1428375"/>
                          <a:pt x="1707977" y="1707977"/>
                        </a:cubicBezTo>
                        <a:cubicBezTo>
                          <a:pt x="1399259" y="1724275"/>
                          <a:pt x="849399" y="1697190"/>
                          <a:pt x="0" y="1707977"/>
                        </a:cubicBezTo>
                        <a:cubicBezTo>
                          <a:pt x="23592" y="871595"/>
                          <a:pt x="88428" y="256971"/>
                          <a:pt x="0" y="0"/>
                        </a:cubicBezTo>
                        <a:close/>
                      </a:path>
                      <a:path w="1707977" h="1707977" stroke="0" extrusionOk="0">
                        <a:moveTo>
                          <a:pt x="0" y="0"/>
                        </a:moveTo>
                        <a:cubicBezTo>
                          <a:pt x="557095" y="104911"/>
                          <a:pt x="921663" y="-126357"/>
                          <a:pt x="1707977" y="0"/>
                        </a:cubicBezTo>
                        <a:cubicBezTo>
                          <a:pt x="1660445" y="581517"/>
                          <a:pt x="1797648" y="1055145"/>
                          <a:pt x="1707977" y="1707977"/>
                        </a:cubicBezTo>
                        <a:cubicBezTo>
                          <a:pt x="931997" y="1682081"/>
                          <a:pt x="392397" y="1660852"/>
                          <a:pt x="0" y="1707977"/>
                        </a:cubicBezTo>
                        <a:cubicBezTo>
                          <a:pt x="77007" y="1310029"/>
                          <a:pt x="-47933" y="82460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2">
                    <a:lumMod val="10000"/>
                  </a:schemeClr>
                </a:solidFill>
                <a:latin typeface="KoPubDotum_Pro Medium" pitchFamily="2" charset="-127"/>
                <a:ea typeface="KoPubDotum_Pro Medium" pitchFamily="2" charset="-127"/>
              </a:rPr>
              <a:t>정보 획득</a:t>
            </a:r>
            <a:endParaRPr lang="ja-JP" altLang="en-US" dirty="0">
              <a:solidFill>
                <a:schemeClr val="bg2">
                  <a:lumMod val="10000"/>
                </a:schemeClr>
              </a:solidFill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14" name="화살표: 오른쪽 29">
            <a:extLst>
              <a:ext uri="{FF2B5EF4-FFF2-40B4-BE49-F238E27FC236}">
                <a16:creationId xmlns:a16="http://schemas.microsoft.com/office/drawing/2014/main" id="{D5EFD3AC-5A56-4941-ADF3-63B02BFD9B6C}"/>
              </a:ext>
            </a:extLst>
          </p:cNvPr>
          <p:cNvSpPr/>
          <p:nvPr/>
        </p:nvSpPr>
        <p:spPr>
          <a:xfrm>
            <a:off x="3485696" y="5185093"/>
            <a:ext cx="724880" cy="472667"/>
          </a:xfrm>
          <a:prstGeom prst="rightArrow">
            <a:avLst>
              <a:gd name="adj1" fmla="val 36408"/>
              <a:gd name="adj2" fmla="val 62647"/>
            </a:avLst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15" name="正方形/長方形 2">
            <a:extLst>
              <a:ext uri="{FF2B5EF4-FFF2-40B4-BE49-F238E27FC236}">
                <a16:creationId xmlns:a16="http://schemas.microsoft.com/office/drawing/2014/main" id="{F1585987-C3FA-484D-81E0-87F83AAA2FFF}"/>
              </a:ext>
            </a:extLst>
          </p:cNvPr>
          <p:cNvSpPr/>
          <p:nvPr/>
        </p:nvSpPr>
        <p:spPr>
          <a:xfrm>
            <a:off x="5000723" y="5003004"/>
            <a:ext cx="1862891" cy="724881"/>
          </a:xfrm>
          <a:prstGeom prst="rect">
            <a:avLst/>
          </a:prstGeom>
          <a:solidFill>
            <a:srgbClr val="D3D3D3"/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xmlns="" sd="3748625623">
                  <a:custGeom>
                    <a:avLst/>
                    <a:gdLst>
                      <a:gd name="connsiteX0" fmla="*/ 0 w 1707977"/>
                      <a:gd name="connsiteY0" fmla="*/ 0 h 1707977"/>
                      <a:gd name="connsiteX1" fmla="*/ 1707977 w 1707977"/>
                      <a:gd name="connsiteY1" fmla="*/ 0 h 1707977"/>
                      <a:gd name="connsiteX2" fmla="*/ 1707977 w 1707977"/>
                      <a:gd name="connsiteY2" fmla="*/ 1707977 h 1707977"/>
                      <a:gd name="connsiteX3" fmla="*/ 0 w 1707977"/>
                      <a:gd name="connsiteY3" fmla="*/ 1707977 h 1707977"/>
                      <a:gd name="connsiteX4" fmla="*/ 0 w 1707977"/>
                      <a:gd name="connsiteY4" fmla="*/ 0 h 1707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07977" h="1707977" fill="none" extrusionOk="0">
                        <a:moveTo>
                          <a:pt x="0" y="0"/>
                        </a:moveTo>
                        <a:cubicBezTo>
                          <a:pt x="807152" y="76894"/>
                          <a:pt x="959961" y="-144243"/>
                          <a:pt x="1707977" y="0"/>
                        </a:cubicBezTo>
                        <a:cubicBezTo>
                          <a:pt x="1625870" y="849015"/>
                          <a:pt x="1793413" y="1428375"/>
                          <a:pt x="1707977" y="1707977"/>
                        </a:cubicBezTo>
                        <a:cubicBezTo>
                          <a:pt x="1399259" y="1724275"/>
                          <a:pt x="849399" y="1697190"/>
                          <a:pt x="0" y="1707977"/>
                        </a:cubicBezTo>
                        <a:cubicBezTo>
                          <a:pt x="23592" y="871595"/>
                          <a:pt x="88428" y="256971"/>
                          <a:pt x="0" y="0"/>
                        </a:cubicBezTo>
                        <a:close/>
                      </a:path>
                      <a:path w="1707977" h="1707977" stroke="0" extrusionOk="0">
                        <a:moveTo>
                          <a:pt x="0" y="0"/>
                        </a:moveTo>
                        <a:cubicBezTo>
                          <a:pt x="557095" y="104911"/>
                          <a:pt x="921663" y="-126357"/>
                          <a:pt x="1707977" y="0"/>
                        </a:cubicBezTo>
                        <a:cubicBezTo>
                          <a:pt x="1660445" y="581517"/>
                          <a:pt x="1797648" y="1055145"/>
                          <a:pt x="1707977" y="1707977"/>
                        </a:cubicBezTo>
                        <a:cubicBezTo>
                          <a:pt x="931997" y="1682081"/>
                          <a:pt x="392397" y="1660852"/>
                          <a:pt x="0" y="1707977"/>
                        </a:cubicBezTo>
                        <a:cubicBezTo>
                          <a:pt x="77007" y="1310029"/>
                          <a:pt x="-47933" y="82460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2">
                    <a:lumMod val="10000"/>
                  </a:schemeClr>
                </a:solidFill>
                <a:latin typeface="KoPubDotum_Pro Medium" pitchFamily="2" charset="-127"/>
                <a:ea typeface="KoPubDotum_Pro Medium" pitchFamily="2" charset="-127"/>
              </a:rPr>
              <a:t>분석 및 예측</a:t>
            </a:r>
            <a:endParaRPr lang="ja-JP" altLang="en-US" dirty="0">
              <a:solidFill>
                <a:schemeClr val="bg2">
                  <a:lumMod val="10000"/>
                </a:schemeClr>
              </a:solidFill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17" name="화살표: 오른쪽 29">
            <a:extLst>
              <a:ext uri="{FF2B5EF4-FFF2-40B4-BE49-F238E27FC236}">
                <a16:creationId xmlns:a16="http://schemas.microsoft.com/office/drawing/2014/main" id="{02764402-463A-254D-908C-57257AE714F2}"/>
              </a:ext>
            </a:extLst>
          </p:cNvPr>
          <p:cNvSpPr/>
          <p:nvPr/>
        </p:nvSpPr>
        <p:spPr>
          <a:xfrm>
            <a:off x="7781238" y="5129110"/>
            <a:ext cx="724880" cy="472667"/>
          </a:xfrm>
          <a:prstGeom prst="rightArrow">
            <a:avLst>
              <a:gd name="adj1" fmla="val 36408"/>
              <a:gd name="adj2" fmla="val 62647"/>
            </a:avLst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19" name="正方形/長方形 2">
            <a:extLst>
              <a:ext uri="{FF2B5EF4-FFF2-40B4-BE49-F238E27FC236}">
                <a16:creationId xmlns:a16="http://schemas.microsoft.com/office/drawing/2014/main" id="{7B588CAF-22BB-A946-8BF6-47C674F8D1D3}"/>
              </a:ext>
            </a:extLst>
          </p:cNvPr>
          <p:cNvSpPr/>
          <p:nvPr/>
        </p:nvSpPr>
        <p:spPr>
          <a:xfrm>
            <a:off x="9171530" y="5003004"/>
            <a:ext cx="1862891" cy="724881"/>
          </a:xfrm>
          <a:prstGeom prst="rect">
            <a:avLst/>
          </a:prstGeom>
          <a:solidFill>
            <a:srgbClr val="D3D3D3"/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xmlns="" sd="3748625623">
                  <a:custGeom>
                    <a:avLst/>
                    <a:gdLst>
                      <a:gd name="connsiteX0" fmla="*/ 0 w 1707977"/>
                      <a:gd name="connsiteY0" fmla="*/ 0 h 1707977"/>
                      <a:gd name="connsiteX1" fmla="*/ 1707977 w 1707977"/>
                      <a:gd name="connsiteY1" fmla="*/ 0 h 1707977"/>
                      <a:gd name="connsiteX2" fmla="*/ 1707977 w 1707977"/>
                      <a:gd name="connsiteY2" fmla="*/ 1707977 h 1707977"/>
                      <a:gd name="connsiteX3" fmla="*/ 0 w 1707977"/>
                      <a:gd name="connsiteY3" fmla="*/ 1707977 h 1707977"/>
                      <a:gd name="connsiteX4" fmla="*/ 0 w 1707977"/>
                      <a:gd name="connsiteY4" fmla="*/ 0 h 1707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07977" h="1707977" fill="none" extrusionOk="0">
                        <a:moveTo>
                          <a:pt x="0" y="0"/>
                        </a:moveTo>
                        <a:cubicBezTo>
                          <a:pt x="807152" y="76894"/>
                          <a:pt x="959961" y="-144243"/>
                          <a:pt x="1707977" y="0"/>
                        </a:cubicBezTo>
                        <a:cubicBezTo>
                          <a:pt x="1625870" y="849015"/>
                          <a:pt x="1793413" y="1428375"/>
                          <a:pt x="1707977" y="1707977"/>
                        </a:cubicBezTo>
                        <a:cubicBezTo>
                          <a:pt x="1399259" y="1724275"/>
                          <a:pt x="849399" y="1697190"/>
                          <a:pt x="0" y="1707977"/>
                        </a:cubicBezTo>
                        <a:cubicBezTo>
                          <a:pt x="23592" y="871595"/>
                          <a:pt x="88428" y="256971"/>
                          <a:pt x="0" y="0"/>
                        </a:cubicBezTo>
                        <a:close/>
                      </a:path>
                      <a:path w="1707977" h="1707977" stroke="0" extrusionOk="0">
                        <a:moveTo>
                          <a:pt x="0" y="0"/>
                        </a:moveTo>
                        <a:cubicBezTo>
                          <a:pt x="557095" y="104911"/>
                          <a:pt x="921663" y="-126357"/>
                          <a:pt x="1707977" y="0"/>
                        </a:cubicBezTo>
                        <a:cubicBezTo>
                          <a:pt x="1660445" y="581517"/>
                          <a:pt x="1797648" y="1055145"/>
                          <a:pt x="1707977" y="1707977"/>
                        </a:cubicBezTo>
                        <a:cubicBezTo>
                          <a:pt x="931997" y="1682081"/>
                          <a:pt x="392397" y="1660852"/>
                          <a:pt x="0" y="1707977"/>
                        </a:cubicBezTo>
                        <a:cubicBezTo>
                          <a:pt x="77007" y="1310029"/>
                          <a:pt x="-47933" y="82460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2">
                    <a:lumMod val="10000"/>
                  </a:schemeClr>
                </a:solidFill>
                <a:latin typeface="KoPubDotum_Pro Medium" pitchFamily="2" charset="-127"/>
                <a:ea typeface="KoPubDotum_Pro Medium" pitchFamily="2" charset="-127"/>
              </a:rPr>
              <a:t>선제적 대응</a:t>
            </a:r>
            <a:endParaRPr lang="ja-JP" altLang="en-US" dirty="0">
              <a:solidFill>
                <a:schemeClr val="bg2">
                  <a:lumMod val="10000"/>
                </a:schemeClr>
              </a:solidFill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1B1C2C2-6B98-3B4D-8A17-B16167DC108E}"/>
              </a:ext>
            </a:extLst>
          </p:cNvPr>
          <p:cNvSpPr txBox="1"/>
          <p:nvPr/>
        </p:nvSpPr>
        <p:spPr>
          <a:xfrm>
            <a:off x="7309617" y="3281075"/>
            <a:ext cx="2551311" cy="295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1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출처</a:t>
            </a:r>
            <a:r>
              <a:rPr lang="en-US" altLang="ko-KR" sz="11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:</a:t>
            </a:r>
            <a:r>
              <a:rPr lang="ko-KR" altLang="en-US" sz="11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sz="11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R for Data Science (2017)</a:t>
            </a:r>
            <a:endParaRPr lang="ko-KR" altLang="en-US" sz="1100" dirty="0">
              <a:latin typeface="KoPubDotum_Pro Medium" pitchFamily="2" charset="-127"/>
              <a:ea typeface="KoPubDotum_Pro Medium" pitchFamily="2" charset="-127"/>
              <a:cs typeface="KoPubWorld돋움체_Pro Medium" panose="00000600000000000000" pitchFamily="50" charset="-127"/>
            </a:endParaRPr>
          </a:p>
        </p:txBody>
      </p:sp>
      <p:sp>
        <p:nvSpPr>
          <p:cNvPr id="20" name="화살표: 오른쪽 29">
            <a:extLst>
              <a:ext uri="{FF2B5EF4-FFF2-40B4-BE49-F238E27FC236}">
                <a16:creationId xmlns:a16="http://schemas.microsoft.com/office/drawing/2014/main" id="{746AE751-A477-EB40-9144-5C7F5D593449}"/>
              </a:ext>
            </a:extLst>
          </p:cNvPr>
          <p:cNvSpPr/>
          <p:nvPr/>
        </p:nvSpPr>
        <p:spPr>
          <a:xfrm rot="5400000">
            <a:off x="5733559" y="3907400"/>
            <a:ext cx="724880" cy="472667"/>
          </a:xfrm>
          <a:prstGeom prst="rightArrow">
            <a:avLst>
              <a:gd name="adj1" fmla="val 36408"/>
              <a:gd name="adj2" fmla="val 62647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KoPubDotum_Pro Medium" pitchFamily="2" charset="-127"/>
              <a:ea typeface="KoPubDotum_Pro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579323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253DFD87-BB1F-4ED6-8594-9E10933C4AF0}"/>
              </a:ext>
            </a:extLst>
          </p:cNvPr>
          <p:cNvSpPr/>
          <p:nvPr/>
        </p:nvSpPr>
        <p:spPr>
          <a:xfrm>
            <a:off x="0" y="2225675"/>
            <a:ext cx="12192000" cy="2406650"/>
          </a:xfrm>
          <a:prstGeom prst="rect">
            <a:avLst/>
          </a:prstGeom>
          <a:solidFill>
            <a:srgbClr val="FDFBF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B3509C2-E0A2-4A20-A764-ACFA58100B20}"/>
              </a:ext>
            </a:extLst>
          </p:cNvPr>
          <p:cNvSpPr txBox="1"/>
          <p:nvPr/>
        </p:nvSpPr>
        <p:spPr>
          <a:xfrm>
            <a:off x="2599049" y="2456476"/>
            <a:ext cx="660950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7200" b="1" dirty="0">
                <a:solidFill>
                  <a:prstClr val="black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개 발 환 경 설 정 </a:t>
            </a:r>
            <a:endParaRPr kumimoji="0" lang="ko-KR" altLang="en-US" sz="7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04E4D20-C217-4237-BC51-DFADDDD72154}"/>
              </a:ext>
            </a:extLst>
          </p:cNvPr>
          <p:cNvSpPr txBox="1"/>
          <p:nvPr/>
        </p:nvSpPr>
        <p:spPr>
          <a:xfrm>
            <a:off x="7901788" y="3772584"/>
            <a:ext cx="16155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srgbClr val="646464"/>
                </a:solidFill>
                <a:effectLst/>
                <a:uLnTx/>
                <a:uFillTx/>
                <a:latin typeface="08서울한강체 L" panose="02020603020101020101" pitchFamily="18" charset="-127"/>
                <a:ea typeface="08서울한강체 L" panose="02020603020101020101" pitchFamily="18" charset="-127"/>
                <a:cs typeface="+mn-cs"/>
              </a:rPr>
              <a:t>with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646464"/>
              </a:solidFill>
              <a:effectLst/>
              <a:uLnTx/>
              <a:uFillTx/>
              <a:latin typeface="08서울한강체 L" panose="02020603020101020101" pitchFamily="18" charset="-127"/>
              <a:ea typeface="08서울한강체 L" panose="02020603020101020101" pitchFamily="18" charset="-127"/>
              <a:cs typeface="+mn-cs"/>
            </a:endParaRPr>
          </a:p>
        </p:txBody>
      </p:sp>
      <p:pic>
        <p:nvPicPr>
          <p:cNvPr id="3" name="그래픽 2">
            <a:extLst>
              <a:ext uri="{FF2B5EF4-FFF2-40B4-BE49-F238E27FC236}">
                <a16:creationId xmlns:a16="http://schemas.microsoft.com/office/drawing/2014/main" id="{4137D6D8-49E8-4059-8581-FD3D84CB7E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23683" y="3148658"/>
            <a:ext cx="1335300" cy="1483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6829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 </a:t>
            </a:r>
            <a:fld id="{AF13D911-202B-4710-8554-D7B423191ADD}" type="slidenum">
              <a:rPr lang="ko-KR" altLang="en-US" sz="1000" smtClean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17</a:t>
            </a:fld>
            <a:r>
              <a:rPr lang="ko-KR" altLang="en-US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</a:t>
            </a:r>
            <a:endParaRPr lang="ko-KR" altLang="en-US" sz="1000" dirty="0">
              <a:solidFill>
                <a:schemeClr val="tx1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8887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01. PostgreSQL</a:t>
            </a:r>
            <a:endParaRPr lang="ko-KR" altLang="en-US" sz="2800" b="1" dirty="0"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891897B6-7D21-4499-91B8-FB9D87376C8C}"/>
              </a:ext>
            </a:extLst>
          </p:cNvPr>
          <p:cNvGrpSpPr/>
          <p:nvPr/>
        </p:nvGrpSpPr>
        <p:grpSpPr>
          <a:xfrm>
            <a:off x="2320162" y="1505853"/>
            <a:ext cx="725019" cy="3822700"/>
            <a:chOff x="2320162" y="1505853"/>
            <a:chExt cx="725019" cy="3822700"/>
          </a:xfrm>
        </p:grpSpPr>
        <p:sp>
          <p:nvSpPr>
            <p:cNvPr id="18" name="왼쪽 중괄호 6">
              <a:extLst>
                <a:ext uri="{FF2B5EF4-FFF2-40B4-BE49-F238E27FC236}">
                  <a16:creationId xmlns:a16="http://schemas.microsoft.com/office/drawing/2014/main" id="{DC1F8DFF-3A60-8948-8B12-705C6C0CE6AB}"/>
                </a:ext>
              </a:extLst>
            </p:cNvPr>
            <p:cNvSpPr/>
            <p:nvPr/>
          </p:nvSpPr>
          <p:spPr>
            <a:xfrm>
              <a:off x="2320162" y="1505853"/>
              <a:ext cx="725019" cy="3822700"/>
            </a:xfrm>
            <a:prstGeom prst="leftBrace">
              <a:avLst>
                <a:gd name="adj1" fmla="val 0"/>
                <a:gd name="adj2" fmla="val 50000"/>
              </a:avLst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1" name="직선 연결선 12">
              <a:extLst>
                <a:ext uri="{FF2B5EF4-FFF2-40B4-BE49-F238E27FC236}">
                  <a16:creationId xmlns:a16="http://schemas.microsoft.com/office/drawing/2014/main" id="{D6FA60A2-BE48-8F47-9C6D-18A5E8EB73DD}"/>
                </a:ext>
              </a:extLst>
            </p:cNvPr>
            <p:cNvCxnSpPr>
              <a:cxnSpLocks/>
            </p:cNvCxnSpPr>
            <p:nvPr/>
          </p:nvCxnSpPr>
          <p:spPr>
            <a:xfrm>
              <a:off x="2683231" y="2716899"/>
              <a:ext cx="36195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직선 연결선 14">
              <a:extLst>
                <a:ext uri="{FF2B5EF4-FFF2-40B4-BE49-F238E27FC236}">
                  <a16:creationId xmlns:a16="http://schemas.microsoft.com/office/drawing/2014/main" id="{1514825C-3C7C-634A-AF13-D82960596002}"/>
                </a:ext>
              </a:extLst>
            </p:cNvPr>
            <p:cNvCxnSpPr>
              <a:cxnSpLocks/>
            </p:cNvCxnSpPr>
            <p:nvPr/>
          </p:nvCxnSpPr>
          <p:spPr>
            <a:xfrm>
              <a:off x="2683231" y="4111157"/>
              <a:ext cx="36195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B7CEE13C-A768-6649-BFB5-430E5DAD2DCE}"/>
              </a:ext>
            </a:extLst>
          </p:cNvPr>
          <p:cNvSpPr txBox="1"/>
          <p:nvPr/>
        </p:nvSpPr>
        <p:spPr>
          <a:xfrm>
            <a:off x="3205967" y="1333702"/>
            <a:ext cx="2262675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KoPubDotum_Pro Bold" pitchFamily="2" charset="-127"/>
                <a:ea typeface="KoPubDotum_Pro Bold" pitchFamily="2" charset="-127"/>
              </a:rPr>
              <a:t>DBMS</a:t>
            </a:r>
          </a:p>
          <a:p>
            <a:pPr algn="ctr"/>
            <a:r>
              <a:rPr lang="en-US" altLang="ko-KR" sz="1100" b="1" dirty="0">
                <a:latin typeface="KoPubDotum_Pro Bold" pitchFamily="2" charset="-127"/>
                <a:ea typeface="KoPubDotum_Pro Bold" pitchFamily="2" charset="-127"/>
              </a:rPr>
              <a:t>(Database</a:t>
            </a:r>
            <a:r>
              <a:rPr lang="ko-KR" altLang="en-US" sz="1100" b="1" dirty="0">
                <a:latin typeface="KoPubDotum_Pro Bold" pitchFamily="2" charset="-127"/>
                <a:ea typeface="KoPubDotum_Pro Bold" pitchFamily="2" charset="-127"/>
              </a:rPr>
              <a:t> </a:t>
            </a:r>
            <a:r>
              <a:rPr lang="en-US" altLang="ko-KR" sz="1100" b="1" dirty="0">
                <a:latin typeface="KoPubDotum_Pro Bold" pitchFamily="2" charset="-127"/>
                <a:ea typeface="KoPubDotum_Pro Bold" pitchFamily="2" charset="-127"/>
              </a:rPr>
              <a:t>Management System)</a:t>
            </a:r>
            <a:endParaRPr lang="ko-KR" altLang="en-US" sz="1100" b="1" dirty="0">
              <a:latin typeface="KoPubDotum_Pro Bold" pitchFamily="2" charset="-127"/>
              <a:ea typeface="KoPubDotum_Pro Bold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E837F6B-0082-664D-9A8C-6AC1B1054BE0}"/>
              </a:ext>
            </a:extLst>
          </p:cNvPr>
          <p:cNvSpPr txBox="1"/>
          <p:nvPr/>
        </p:nvSpPr>
        <p:spPr>
          <a:xfrm>
            <a:off x="5683312" y="1314921"/>
            <a:ext cx="6798691" cy="893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정의 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(Definition) : 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응용 프로그램이 요구하는 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DB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구조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변경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제거</a:t>
            </a:r>
            <a:endParaRPr lang="en-US" altLang="ko-KR" sz="1600" dirty="0">
              <a:latin typeface="KoPubDotum_Pro Medium" pitchFamily="2" charset="-127"/>
              <a:ea typeface="KoPubDotum_Pro Medium" pitchFamily="2" charset="-127"/>
              <a:cs typeface="KoPubWorld돋움체_Pro Medium" panose="00000600000000000000" pitchFamily="50" charset="-127"/>
            </a:endParaRP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조작 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(Manipulation): 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삽입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갱신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삭제</a:t>
            </a:r>
            <a:endParaRPr lang="en-US" altLang="ko-KR" sz="1600" dirty="0">
              <a:latin typeface="KoPubDotum_Pro Medium" pitchFamily="2" charset="-127"/>
              <a:ea typeface="KoPubDotum_Pro Medium" pitchFamily="2" charset="-127"/>
              <a:cs typeface="KoPubWorld돋움체_Pro Medium" panose="00000600000000000000" pitchFamily="50" charset="-127"/>
            </a:endParaRP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제어 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(Control): DB 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접근할 수 있는 사용자 제한 및 성능 관리 </a:t>
            </a:r>
            <a:endParaRPr lang="en-US" altLang="ko-KR" sz="1600" dirty="0">
              <a:latin typeface="KoPubDotum_Pro Medium" pitchFamily="2" charset="-127"/>
              <a:ea typeface="KoPubDotum_Pro Medium" pitchFamily="2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19" name="그래픽 18">
            <a:extLst>
              <a:ext uri="{FF2B5EF4-FFF2-40B4-BE49-F238E27FC236}">
                <a16:creationId xmlns:a16="http://schemas.microsoft.com/office/drawing/2014/main" id="{2042FE57-8729-493D-A169-0A7B7F9953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6784" y="2716899"/>
            <a:ext cx="1335300" cy="148366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8C917B5-4C19-4809-A2BD-43026D8F7334}"/>
              </a:ext>
            </a:extLst>
          </p:cNvPr>
          <p:cNvSpPr txBox="1"/>
          <p:nvPr/>
        </p:nvSpPr>
        <p:spPr>
          <a:xfrm>
            <a:off x="3205968" y="2494257"/>
            <a:ext cx="2262675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KoPubDotum_Pro Bold" pitchFamily="2" charset="-127"/>
                <a:ea typeface="KoPubDotum_Pro Bold" pitchFamily="2" charset="-127"/>
              </a:rPr>
              <a:t>관계형 데이터베이스</a:t>
            </a:r>
            <a:endParaRPr lang="en-US" altLang="ko-KR" b="1" dirty="0">
              <a:latin typeface="KoPubDotum_Pro Bold" pitchFamily="2" charset="-127"/>
              <a:ea typeface="KoPubDotum_Pro Bold" pitchFamily="2" charset="-127"/>
            </a:endParaRPr>
          </a:p>
          <a:p>
            <a:pPr algn="ctr"/>
            <a:r>
              <a:rPr lang="en-US" altLang="ko-KR" sz="1100" b="1" dirty="0">
                <a:latin typeface="KoPubDotum_Pro Bold" pitchFamily="2" charset="-127"/>
                <a:ea typeface="KoPubDotum_Pro Bold" pitchFamily="2" charset="-127"/>
              </a:rPr>
              <a:t>(Relational Database)</a:t>
            </a:r>
            <a:endParaRPr lang="ko-KR" altLang="en-US" sz="1100" b="1" dirty="0">
              <a:latin typeface="KoPubDotum_Pro Bold" pitchFamily="2" charset="-127"/>
              <a:ea typeface="KoPubDotum_Pro Bold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51A183F-A7D4-4926-9459-EEFA01D9D77B}"/>
              </a:ext>
            </a:extLst>
          </p:cNvPr>
          <p:cNvSpPr txBox="1"/>
          <p:nvPr/>
        </p:nvSpPr>
        <p:spPr>
          <a:xfrm>
            <a:off x="5683311" y="2494257"/>
            <a:ext cx="6798691" cy="893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통상적으로 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RDB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라고 함</a:t>
            </a:r>
            <a:endParaRPr lang="en-US" altLang="ko-KR" sz="1600" dirty="0">
              <a:latin typeface="KoPubDotum_Pro Medium" pitchFamily="2" charset="-127"/>
              <a:ea typeface="KoPubDotum_Pro Medium" pitchFamily="2" charset="-127"/>
              <a:cs typeface="KoPubWorld돋움체_Pro Medium" panose="00000600000000000000" pitchFamily="50" charset="-127"/>
            </a:endParaRP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행과 열로 구분하는 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2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차원 테이블 형태로 구성</a:t>
            </a:r>
            <a:endParaRPr lang="en-US" altLang="ko-KR" sz="1600" dirty="0">
              <a:latin typeface="KoPubDotum_Pro Medium" pitchFamily="2" charset="-127"/>
              <a:ea typeface="KoPubDotum_Pro Medium" pitchFamily="2" charset="-127"/>
              <a:cs typeface="KoPubWorld돋움체_Pro Medium" panose="00000600000000000000" pitchFamily="50" charset="-127"/>
            </a:endParaRP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오라클 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DBMS, MS SQL SERVER, MYSQL, PostgreSQL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AE14090-7871-4B5B-8F52-6FFF6FBCCEF7}"/>
              </a:ext>
            </a:extLst>
          </p:cNvPr>
          <p:cNvSpPr txBox="1"/>
          <p:nvPr/>
        </p:nvSpPr>
        <p:spPr>
          <a:xfrm>
            <a:off x="3205969" y="3931261"/>
            <a:ext cx="2262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KoPubDotum_Pro Bold" pitchFamily="2" charset="-127"/>
                <a:ea typeface="KoPubDotum_Pro Bold" pitchFamily="2" charset="-127"/>
              </a:rPr>
              <a:t>PostgreSQL</a:t>
            </a:r>
            <a:r>
              <a:rPr lang="ko-KR" altLang="en-US" b="1" dirty="0">
                <a:latin typeface="KoPubDotum_Pro Bold" pitchFamily="2" charset="-127"/>
                <a:ea typeface="KoPubDotum_Pro Bold" pitchFamily="2" charset="-127"/>
              </a:rPr>
              <a:t>의 인기</a:t>
            </a:r>
            <a:endParaRPr lang="ko-KR" altLang="en-US" sz="1100" b="1" dirty="0">
              <a:latin typeface="KoPubDotum_Pro Bold" pitchFamily="2" charset="-127"/>
              <a:ea typeface="KoPubDotum_Pro Bold" pitchFamily="2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21D8AFA-45D0-4BEF-8932-6FF5C93AAFDA}"/>
              </a:ext>
            </a:extLst>
          </p:cNvPr>
          <p:cNvSpPr txBox="1"/>
          <p:nvPr/>
        </p:nvSpPr>
        <p:spPr>
          <a:xfrm>
            <a:off x="5683311" y="3931261"/>
            <a:ext cx="6798691" cy="6222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DB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Engines Ranking 4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위 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(350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개 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DB)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(2020 ~ 2021)</a:t>
            </a:r>
            <a:r>
              <a:rPr lang="en-US" altLang="ko-KR" sz="1600" baseline="300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1</a:t>
            </a: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en-US" altLang="ko-KR" sz="1600" dirty="0" err="1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StackOverflow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 2020 Survey 2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위 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(Most Loved &amp; Wanted)</a:t>
            </a:r>
            <a:r>
              <a:rPr lang="en-US" altLang="ko-KR" sz="1600" baseline="300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0FFB408-8B81-432F-AC9A-987D4DC53C72}"/>
              </a:ext>
            </a:extLst>
          </p:cNvPr>
          <p:cNvSpPr txBox="1"/>
          <p:nvPr/>
        </p:nvSpPr>
        <p:spPr>
          <a:xfrm>
            <a:off x="507337" y="6063036"/>
            <a:ext cx="9488919" cy="5159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1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출처 </a:t>
            </a:r>
            <a:r>
              <a:rPr lang="en-US" altLang="ko-KR" sz="11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1: </a:t>
            </a:r>
            <a:r>
              <a:rPr lang="en-US" altLang="ko-KR" sz="11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  <a:hlinkClick r:id="rId4"/>
              </a:rPr>
              <a:t>https://db-engines.com/en/ranking</a:t>
            </a:r>
            <a:endParaRPr lang="en-US" altLang="ko-KR" sz="1100" dirty="0">
              <a:latin typeface="KoPubDotum_Pro Medium" pitchFamily="2" charset="-127"/>
              <a:ea typeface="KoPubDotum_Pro Medium" pitchFamily="2" charset="-127"/>
              <a:cs typeface="KoPubWorld돋움체_Pro Medium" panose="00000600000000000000" pitchFamily="50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1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출처 </a:t>
            </a:r>
            <a:r>
              <a:rPr lang="en-US" altLang="ko-KR" sz="11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2: https://insights.stackoverflow.com/survey/2020#technology-most-loved-dreaded-and-wanted-databases-loved4</a:t>
            </a:r>
            <a:endParaRPr lang="ko-KR" altLang="en-US" sz="1100" dirty="0">
              <a:latin typeface="KoPubDotum_Pro Medium" pitchFamily="2" charset="-127"/>
              <a:ea typeface="KoPubDotum_Pro Medium" pitchFamily="2" charset="-127"/>
              <a:cs typeface="KoPubWorld돋움체_Pro Medium" panose="00000600000000000000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46DE0BF-614A-45A9-957D-03E84B996CF3}"/>
              </a:ext>
            </a:extLst>
          </p:cNvPr>
          <p:cNvSpPr txBox="1"/>
          <p:nvPr/>
        </p:nvSpPr>
        <p:spPr>
          <a:xfrm>
            <a:off x="3205966" y="5141797"/>
            <a:ext cx="2262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KoPubDotum_Pro Bold" pitchFamily="2" charset="-127"/>
                <a:ea typeface="KoPubDotum_Pro Bold" pitchFamily="2" charset="-127"/>
              </a:rPr>
              <a:t>PostgreSQL</a:t>
            </a:r>
            <a:r>
              <a:rPr lang="ko-KR" altLang="en-US" b="1" dirty="0">
                <a:latin typeface="KoPubDotum_Pro Bold" pitchFamily="2" charset="-127"/>
                <a:ea typeface="KoPubDotum_Pro Bold" pitchFamily="2" charset="-127"/>
              </a:rPr>
              <a:t>의 장점</a:t>
            </a:r>
            <a:endParaRPr lang="ko-KR" altLang="en-US" sz="1100" b="1" dirty="0">
              <a:latin typeface="KoPubDotum_Pro Bold" pitchFamily="2" charset="-127"/>
              <a:ea typeface="KoPubDotum_Pro Bold" pitchFamily="2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39E5B92-3696-441F-99CC-EFAACFF162FA}"/>
              </a:ext>
            </a:extLst>
          </p:cNvPr>
          <p:cNvSpPr txBox="1"/>
          <p:nvPr/>
        </p:nvSpPr>
        <p:spPr>
          <a:xfrm>
            <a:off x="5683311" y="5105454"/>
            <a:ext cx="6798691" cy="8067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무료 라이선스 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(GPL)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/ 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라이선스 비용 절감</a:t>
            </a:r>
            <a:endParaRPr lang="en-US" altLang="ko-KR" sz="1600" dirty="0">
              <a:latin typeface="KoPubDotum_Pro Medium" pitchFamily="2" charset="-127"/>
              <a:ea typeface="KoPubDotum_Pro Medium" pitchFamily="2" charset="-127"/>
              <a:cs typeface="KoPubWorld돋움체_Pro Medium" panose="00000600000000000000" pitchFamily="50" charset="-127"/>
            </a:endParaRP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다양한 플랫폼 지원 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(Windows, MacOS, Linux 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등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)</a:t>
            </a:r>
          </a:p>
          <a:p>
            <a:pPr marL="285750" indent="-285750">
              <a:lnSpc>
                <a:spcPct val="110000"/>
              </a:lnSpc>
              <a:buFontTx/>
              <a:buChar char="-"/>
            </a:pPr>
            <a:endParaRPr lang="en-US" altLang="ko-KR" sz="1600" baseline="30000" dirty="0">
              <a:latin typeface="KoPubDotum_Pro Medium" pitchFamily="2" charset="-127"/>
              <a:ea typeface="KoPubDotum_Pro Medium" pitchFamily="2" charset="-127"/>
              <a:cs typeface="KoPubWorld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899917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 </a:t>
            </a:r>
            <a:fld id="{AF13D911-202B-4710-8554-D7B423191ADD}" type="slidenum">
              <a:rPr lang="ko-KR" altLang="en-US" sz="1000" smtClean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18</a:t>
            </a:fld>
            <a:r>
              <a:rPr lang="ko-KR" altLang="en-US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</a:t>
            </a:r>
            <a:endParaRPr lang="ko-KR" altLang="en-US" sz="1000" dirty="0">
              <a:solidFill>
                <a:schemeClr val="tx1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50303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02. PostgreSQL </a:t>
            </a:r>
            <a:r>
              <a:rPr lang="ko-KR" altLang="en-US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프로세스 구조</a:t>
            </a:r>
          </a:p>
        </p:txBody>
      </p:sp>
      <p:pic>
        <p:nvPicPr>
          <p:cNvPr id="1028" name="Picture 4" descr="PostgreSQL] PostgreSQL이란?">
            <a:extLst>
              <a:ext uri="{FF2B5EF4-FFF2-40B4-BE49-F238E27FC236}">
                <a16:creationId xmlns:a16="http://schemas.microsoft.com/office/drawing/2014/main" id="{B7F654B3-988B-4C9B-A136-475384CB96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045" y="1691957"/>
            <a:ext cx="7011139" cy="3461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A66EE05-A7D8-4A48-BE1E-504360811C79}"/>
              </a:ext>
            </a:extLst>
          </p:cNvPr>
          <p:cNvSpPr txBox="1"/>
          <p:nvPr/>
        </p:nvSpPr>
        <p:spPr>
          <a:xfrm>
            <a:off x="668045" y="5166043"/>
            <a:ext cx="2767613" cy="295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1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출처 </a:t>
            </a:r>
            <a:r>
              <a:rPr lang="en-US" altLang="ko-KR" sz="11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: https://mangkyu.tistory.com/71</a:t>
            </a:r>
          </a:p>
        </p:txBody>
      </p:sp>
      <p:sp>
        <p:nvSpPr>
          <p:cNvPr id="10" name="正方形/長方形 2">
            <a:extLst>
              <a:ext uri="{FF2B5EF4-FFF2-40B4-BE49-F238E27FC236}">
                <a16:creationId xmlns:a16="http://schemas.microsoft.com/office/drawing/2014/main" id="{9EAE071D-29C8-4FCB-8675-0453E73DD49C}"/>
              </a:ext>
            </a:extLst>
          </p:cNvPr>
          <p:cNvSpPr/>
          <p:nvPr/>
        </p:nvSpPr>
        <p:spPr>
          <a:xfrm>
            <a:off x="9661063" y="1691957"/>
            <a:ext cx="1862891" cy="724881"/>
          </a:xfrm>
          <a:prstGeom prst="rect">
            <a:avLst/>
          </a:prstGeom>
          <a:solidFill>
            <a:srgbClr val="D3D3D3"/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xmlns="" sd="3748625623">
                  <a:custGeom>
                    <a:avLst/>
                    <a:gdLst>
                      <a:gd name="connsiteX0" fmla="*/ 0 w 1707977"/>
                      <a:gd name="connsiteY0" fmla="*/ 0 h 1707977"/>
                      <a:gd name="connsiteX1" fmla="*/ 1707977 w 1707977"/>
                      <a:gd name="connsiteY1" fmla="*/ 0 h 1707977"/>
                      <a:gd name="connsiteX2" fmla="*/ 1707977 w 1707977"/>
                      <a:gd name="connsiteY2" fmla="*/ 1707977 h 1707977"/>
                      <a:gd name="connsiteX3" fmla="*/ 0 w 1707977"/>
                      <a:gd name="connsiteY3" fmla="*/ 1707977 h 1707977"/>
                      <a:gd name="connsiteX4" fmla="*/ 0 w 1707977"/>
                      <a:gd name="connsiteY4" fmla="*/ 0 h 1707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07977" h="1707977" fill="none" extrusionOk="0">
                        <a:moveTo>
                          <a:pt x="0" y="0"/>
                        </a:moveTo>
                        <a:cubicBezTo>
                          <a:pt x="807152" y="76894"/>
                          <a:pt x="959961" y="-144243"/>
                          <a:pt x="1707977" y="0"/>
                        </a:cubicBezTo>
                        <a:cubicBezTo>
                          <a:pt x="1625870" y="849015"/>
                          <a:pt x="1793413" y="1428375"/>
                          <a:pt x="1707977" y="1707977"/>
                        </a:cubicBezTo>
                        <a:cubicBezTo>
                          <a:pt x="1399259" y="1724275"/>
                          <a:pt x="849399" y="1697190"/>
                          <a:pt x="0" y="1707977"/>
                        </a:cubicBezTo>
                        <a:cubicBezTo>
                          <a:pt x="23592" y="871595"/>
                          <a:pt x="88428" y="256971"/>
                          <a:pt x="0" y="0"/>
                        </a:cubicBezTo>
                        <a:close/>
                      </a:path>
                      <a:path w="1707977" h="1707977" stroke="0" extrusionOk="0">
                        <a:moveTo>
                          <a:pt x="0" y="0"/>
                        </a:moveTo>
                        <a:cubicBezTo>
                          <a:pt x="557095" y="104911"/>
                          <a:pt x="921663" y="-126357"/>
                          <a:pt x="1707977" y="0"/>
                        </a:cubicBezTo>
                        <a:cubicBezTo>
                          <a:pt x="1660445" y="581517"/>
                          <a:pt x="1797648" y="1055145"/>
                          <a:pt x="1707977" y="1707977"/>
                        </a:cubicBezTo>
                        <a:cubicBezTo>
                          <a:pt x="931997" y="1682081"/>
                          <a:pt x="392397" y="1660852"/>
                          <a:pt x="0" y="1707977"/>
                        </a:cubicBezTo>
                        <a:cubicBezTo>
                          <a:pt x="77007" y="1310029"/>
                          <a:pt x="-47933" y="82460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2">
                    <a:lumMod val="10000"/>
                  </a:schemeClr>
                </a:solidFill>
                <a:latin typeface="KoPubDotum_Pro Medium" pitchFamily="2" charset="-127"/>
                <a:ea typeface="KoPubDotum_Pro Medium" pitchFamily="2" charset="-127"/>
              </a:rPr>
              <a:t>서버</a:t>
            </a:r>
            <a:endParaRPr lang="ja-JP" altLang="en-US" dirty="0">
              <a:solidFill>
                <a:schemeClr val="bg2">
                  <a:lumMod val="10000"/>
                </a:schemeClr>
              </a:solidFill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11" name="正方形/長方形 2">
            <a:extLst>
              <a:ext uri="{FF2B5EF4-FFF2-40B4-BE49-F238E27FC236}">
                <a16:creationId xmlns:a16="http://schemas.microsoft.com/office/drawing/2014/main" id="{BAAF9611-0953-4D56-A49C-BF967EA39F0A}"/>
              </a:ext>
            </a:extLst>
          </p:cNvPr>
          <p:cNvSpPr/>
          <p:nvPr/>
        </p:nvSpPr>
        <p:spPr>
          <a:xfrm>
            <a:off x="9661064" y="4441162"/>
            <a:ext cx="1862891" cy="724881"/>
          </a:xfrm>
          <a:prstGeom prst="rect">
            <a:avLst/>
          </a:prstGeom>
          <a:solidFill>
            <a:srgbClr val="D3D3D3"/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xmlns="" sd="3748625623">
                  <a:custGeom>
                    <a:avLst/>
                    <a:gdLst>
                      <a:gd name="connsiteX0" fmla="*/ 0 w 1707977"/>
                      <a:gd name="connsiteY0" fmla="*/ 0 h 1707977"/>
                      <a:gd name="connsiteX1" fmla="*/ 1707977 w 1707977"/>
                      <a:gd name="connsiteY1" fmla="*/ 0 h 1707977"/>
                      <a:gd name="connsiteX2" fmla="*/ 1707977 w 1707977"/>
                      <a:gd name="connsiteY2" fmla="*/ 1707977 h 1707977"/>
                      <a:gd name="connsiteX3" fmla="*/ 0 w 1707977"/>
                      <a:gd name="connsiteY3" fmla="*/ 1707977 h 1707977"/>
                      <a:gd name="connsiteX4" fmla="*/ 0 w 1707977"/>
                      <a:gd name="connsiteY4" fmla="*/ 0 h 1707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07977" h="1707977" fill="none" extrusionOk="0">
                        <a:moveTo>
                          <a:pt x="0" y="0"/>
                        </a:moveTo>
                        <a:cubicBezTo>
                          <a:pt x="807152" y="76894"/>
                          <a:pt x="959961" y="-144243"/>
                          <a:pt x="1707977" y="0"/>
                        </a:cubicBezTo>
                        <a:cubicBezTo>
                          <a:pt x="1625870" y="849015"/>
                          <a:pt x="1793413" y="1428375"/>
                          <a:pt x="1707977" y="1707977"/>
                        </a:cubicBezTo>
                        <a:cubicBezTo>
                          <a:pt x="1399259" y="1724275"/>
                          <a:pt x="849399" y="1697190"/>
                          <a:pt x="0" y="1707977"/>
                        </a:cubicBezTo>
                        <a:cubicBezTo>
                          <a:pt x="23592" y="871595"/>
                          <a:pt x="88428" y="256971"/>
                          <a:pt x="0" y="0"/>
                        </a:cubicBezTo>
                        <a:close/>
                      </a:path>
                      <a:path w="1707977" h="1707977" stroke="0" extrusionOk="0">
                        <a:moveTo>
                          <a:pt x="0" y="0"/>
                        </a:moveTo>
                        <a:cubicBezTo>
                          <a:pt x="557095" y="104911"/>
                          <a:pt x="921663" y="-126357"/>
                          <a:pt x="1707977" y="0"/>
                        </a:cubicBezTo>
                        <a:cubicBezTo>
                          <a:pt x="1660445" y="581517"/>
                          <a:pt x="1797648" y="1055145"/>
                          <a:pt x="1707977" y="1707977"/>
                        </a:cubicBezTo>
                        <a:cubicBezTo>
                          <a:pt x="931997" y="1682081"/>
                          <a:pt x="392397" y="1660852"/>
                          <a:pt x="0" y="1707977"/>
                        </a:cubicBezTo>
                        <a:cubicBezTo>
                          <a:pt x="77007" y="1310029"/>
                          <a:pt x="-47933" y="82460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2">
                    <a:lumMod val="10000"/>
                  </a:schemeClr>
                </a:solidFill>
                <a:latin typeface="KoPubDotum_Pro Medium" pitchFamily="2" charset="-127"/>
                <a:ea typeface="KoPubDotum_Pro Medium" pitchFamily="2" charset="-127"/>
              </a:rPr>
              <a:t>클라이언트</a:t>
            </a:r>
            <a:endParaRPr lang="en-US" altLang="ko-KR" dirty="0">
              <a:solidFill>
                <a:schemeClr val="bg2">
                  <a:lumMod val="10000"/>
                </a:schemeClr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pPr algn="ctr"/>
            <a:r>
              <a:rPr lang="en-US" altLang="ja-JP" dirty="0">
                <a:solidFill>
                  <a:schemeClr val="bg2">
                    <a:lumMod val="10000"/>
                  </a:schemeClr>
                </a:solidFill>
                <a:latin typeface="KoPubDotum_Pro Medium" pitchFamily="2" charset="-127"/>
                <a:ea typeface="KoPubDotum_Pro Medium" pitchFamily="2" charset="-127"/>
              </a:rPr>
              <a:t>(</a:t>
            </a:r>
            <a:r>
              <a:rPr lang="ko-KR" altLang="en-US" dirty="0">
                <a:solidFill>
                  <a:schemeClr val="bg2">
                    <a:lumMod val="10000"/>
                  </a:schemeClr>
                </a:solidFill>
                <a:latin typeface="KoPubDotum_Pro Medium" pitchFamily="2" charset="-127"/>
                <a:ea typeface="KoPubDotum_Pro Medium" pitchFamily="2" charset="-127"/>
              </a:rPr>
              <a:t>사용자</a:t>
            </a:r>
            <a:r>
              <a:rPr lang="en-US" altLang="ko-KR" dirty="0">
                <a:solidFill>
                  <a:schemeClr val="bg2">
                    <a:lumMod val="10000"/>
                  </a:schemeClr>
                </a:solidFill>
                <a:latin typeface="KoPubDotum_Pro Medium" pitchFamily="2" charset="-127"/>
                <a:ea typeface="KoPubDotum_Pro Medium" pitchFamily="2" charset="-127"/>
              </a:rPr>
              <a:t>)</a:t>
            </a:r>
            <a:endParaRPr lang="ja-JP" altLang="en-US" dirty="0">
              <a:solidFill>
                <a:schemeClr val="bg2">
                  <a:lumMod val="10000"/>
                </a:schemeClr>
              </a:solidFill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12" name="화살표: 오른쪽 29">
            <a:extLst>
              <a:ext uri="{FF2B5EF4-FFF2-40B4-BE49-F238E27FC236}">
                <a16:creationId xmlns:a16="http://schemas.microsoft.com/office/drawing/2014/main" id="{618F7676-ACDC-4C85-96F2-0E6D2CC42AB8}"/>
              </a:ext>
            </a:extLst>
          </p:cNvPr>
          <p:cNvSpPr/>
          <p:nvPr/>
        </p:nvSpPr>
        <p:spPr>
          <a:xfrm>
            <a:off x="8202310" y="3186126"/>
            <a:ext cx="724880" cy="472667"/>
          </a:xfrm>
          <a:prstGeom prst="rightArrow">
            <a:avLst>
              <a:gd name="adj1" fmla="val 36408"/>
              <a:gd name="adj2" fmla="val 62647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KoPubDotum_Pro Medium" pitchFamily="2" charset="-127"/>
              <a:ea typeface="KoPubDotum_Pro Medium" pitchFamily="2" charset="-127"/>
            </a:endParaRPr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58B9ED7B-5E60-4828-81E3-F3AC09EDC655}"/>
              </a:ext>
            </a:extLst>
          </p:cNvPr>
          <p:cNvCxnSpPr>
            <a:cxnSpLocks/>
          </p:cNvCxnSpPr>
          <p:nvPr/>
        </p:nvCxnSpPr>
        <p:spPr>
          <a:xfrm>
            <a:off x="10014011" y="2696113"/>
            <a:ext cx="0" cy="14657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A48E797B-AF8C-4611-8DEF-E2922BF611A2}"/>
              </a:ext>
            </a:extLst>
          </p:cNvPr>
          <p:cNvCxnSpPr>
            <a:cxnSpLocks/>
          </p:cNvCxnSpPr>
          <p:nvPr/>
        </p:nvCxnSpPr>
        <p:spPr>
          <a:xfrm flipV="1">
            <a:off x="11148967" y="2689572"/>
            <a:ext cx="1" cy="14657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87C22B18-F174-443B-B666-B635574C544B}"/>
              </a:ext>
            </a:extLst>
          </p:cNvPr>
          <p:cNvSpPr/>
          <p:nvPr/>
        </p:nvSpPr>
        <p:spPr>
          <a:xfrm>
            <a:off x="9651580" y="3192666"/>
            <a:ext cx="724861" cy="47266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결과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80C153AF-6A55-43E2-A5CF-251758DD8CAC}"/>
              </a:ext>
            </a:extLst>
          </p:cNvPr>
          <p:cNvSpPr/>
          <p:nvPr/>
        </p:nvSpPr>
        <p:spPr>
          <a:xfrm>
            <a:off x="10862689" y="3186125"/>
            <a:ext cx="724861" cy="47266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쿼리</a:t>
            </a:r>
          </a:p>
        </p:txBody>
      </p:sp>
    </p:spTree>
    <p:extLst>
      <p:ext uri="{BB962C8B-B14F-4D97-AF65-F5344CB8AC3E}">
        <p14:creationId xmlns:p14="http://schemas.microsoft.com/office/powerpoint/2010/main" val="28224934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 </a:t>
            </a:r>
            <a:fld id="{AF13D911-202B-4710-8554-D7B423191ADD}" type="slidenum">
              <a:rPr lang="ko-KR" altLang="en-US" sz="1000" smtClean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19</a:t>
            </a:fld>
            <a:r>
              <a:rPr lang="ko-KR" altLang="en-US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</a:t>
            </a:r>
            <a:endParaRPr lang="ko-KR" altLang="en-US" sz="1000" dirty="0">
              <a:solidFill>
                <a:schemeClr val="tx1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9851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03. </a:t>
            </a:r>
            <a:r>
              <a:rPr lang="ko-KR" altLang="en-US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기본 용어 설명</a:t>
            </a:r>
          </a:p>
        </p:txBody>
      </p:sp>
      <p:sp>
        <p:nvSpPr>
          <p:cNvPr id="26" name="正方形/長方形 2">
            <a:extLst>
              <a:ext uri="{FF2B5EF4-FFF2-40B4-BE49-F238E27FC236}">
                <a16:creationId xmlns:a16="http://schemas.microsoft.com/office/drawing/2014/main" id="{64EF06DA-624E-466E-AD65-1FE5DBB284CF}"/>
              </a:ext>
            </a:extLst>
          </p:cNvPr>
          <p:cNvSpPr/>
          <p:nvPr/>
        </p:nvSpPr>
        <p:spPr>
          <a:xfrm>
            <a:off x="1025225" y="2525022"/>
            <a:ext cx="1862891" cy="724881"/>
          </a:xfrm>
          <a:prstGeom prst="rect">
            <a:avLst/>
          </a:prstGeom>
          <a:solidFill>
            <a:srgbClr val="D3D3D3"/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xmlns="" sd="3748625623">
                  <a:custGeom>
                    <a:avLst/>
                    <a:gdLst>
                      <a:gd name="connsiteX0" fmla="*/ 0 w 1707977"/>
                      <a:gd name="connsiteY0" fmla="*/ 0 h 1707977"/>
                      <a:gd name="connsiteX1" fmla="*/ 1707977 w 1707977"/>
                      <a:gd name="connsiteY1" fmla="*/ 0 h 1707977"/>
                      <a:gd name="connsiteX2" fmla="*/ 1707977 w 1707977"/>
                      <a:gd name="connsiteY2" fmla="*/ 1707977 h 1707977"/>
                      <a:gd name="connsiteX3" fmla="*/ 0 w 1707977"/>
                      <a:gd name="connsiteY3" fmla="*/ 1707977 h 1707977"/>
                      <a:gd name="connsiteX4" fmla="*/ 0 w 1707977"/>
                      <a:gd name="connsiteY4" fmla="*/ 0 h 1707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07977" h="1707977" fill="none" extrusionOk="0">
                        <a:moveTo>
                          <a:pt x="0" y="0"/>
                        </a:moveTo>
                        <a:cubicBezTo>
                          <a:pt x="807152" y="76894"/>
                          <a:pt x="959961" y="-144243"/>
                          <a:pt x="1707977" y="0"/>
                        </a:cubicBezTo>
                        <a:cubicBezTo>
                          <a:pt x="1625870" y="849015"/>
                          <a:pt x="1793413" y="1428375"/>
                          <a:pt x="1707977" y="1707977"/>
                        </a:cubicBezTo>
                        <a:cubicBezTo>
                          <a:pt x="1399259" y="1724275"/>
                          <a:pt x="849399" y="1697190"/>
                          <a:pt x="0" y="1707977"/>
                        </a:cubicBezTo>
                        <a:cubicBezTo>
                          <a:pt x="23592" y="871595"/>
                          <a:pt x="88428" y="256971"/>
                          <a:pt x="0" y="0"/>
                        </a:cubicBezTo>
                        <a:close/>
                      </a:path>
                      <a:path w="1707977" h="1707977" stroke="0" extrusionOk="0">
                        <a:moveTo>
                          <a:pt x="0" y="0"/>
                        </a:moveTo>
                        <a:cubicBezTo>
                          <a:pt x="557095" y="104911"/>
                          <a:pt x="921663" y="-126357"/>
                          <a:pt x="1707977" y="0"/>
                        </a:cubicBezTo>
                        <a:cubicBezTo>
                          <a:pt x="1660445" y="581517"/>
                          <a:pt x="1797648" y="1055145"/>
                          <a:pt x="1707977" y="1707977"/>
                        </a:cubicBezTo>
                        <a:cubicBezTo>
                          <a:pt x="931997" y="1682081"/>
                          <a:pt x="392397" y="1660852"/>
                          <a:pt x="0" y="1707977"/>
                        </a:cubicBezTo>
                        <a:cubicBezTo>
                          <a:pt x="77007" y="1310029"/>
                          <a:pt x="-47933" y="82460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2">
                    <a:lumMod val="10000"/>
                  </a:schemeClr>
                </a:solidFill>
                <a:latin typeface="KoPubDotum_Pro Medium" pitchFamily="2" charset="-127"/>
                <a:ea typeface="KoPubDotum_Pro Medium" pitchFamily="2" charset="-127"/>
              </a:rPr>
              <a:t>클러스터</a:t>
            </a:r>
            <a:endParaRPr lang="ja-JP" altLang="en-US" dirty="0">
              <a:solidFill>
                <a:schemeClr val="bg2">
                  <a:lumMod val="10000"/>
                </a:schemeClr>
              </a:solidFill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28" name="正方形/長方形 2">
            <a:extLst>
              <a:ext uri="{FF2B5EF4-FFF2-40B4-BE49-F238E27FC236}">
                <a16:creationId xmlns:a16="http://schemas.microsoft.com/office/drawing/2014/main" id="{E2D1ACAC-75E0-41C2-8279-DB2F9F79560F}"/>
              </a:ext>
            </a:extLst>
          </p:cNvPr>
          <p:cNvSpPr/>
          <p:nvPr/>
        </p:nvSpPr>
        <p:spPr>
          <a:xfrm>
            <a:off x="5196032" y="2525021"/>
            <a:ext cx="1862891" cy="724881"/>
          </a:xfrm>
          <a:prstGeom prst="rect">
            <a:avLst/>
          </a:prstGeom>
          <a:solidFill>
            <a:srgbClr val="D3D3D3"/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xmlns="" sd="3748625623">
                  <a:custGeom>
                    <a:avLst/>
                    <a:gdLst>
                      <a:gd name="connsiteX0" fmla="*/ 0 w 1707977"/>
                      <a:gd name="connsiteY0" fmla="*/ 0 h 1707977"/>
                      <a:gd name="connsiteX1" fmla="*/ 1707977 w 1707977"/>
                      <a:gd name="connsiteY1" fmla="*/ 0 h 1707977"/>
                      <a:gd name="connsiteX2" fmla="*/ 1707977 w 1707977"/>
                      <a:gd name="connsiteY2" fmla="*/ 1707977 h 1707977"/>
                      <a:gd name="connsiteX3" fmla="*/ 0 w 1707977"/>
                      <a:gd name="connsiteY3" fmla="*/ 1707977 h 1707977"/>
                      <a:gd name="connsiteX4" fmla="*/ 0 w 1707977"/>
                      <a:gd name="connsiteY4" fmla="*/ 0 h 1707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07977" h="1707977" fill="none" extrusionOk="0">
                        <a:moveTo>
                          <a:pt x="0" y="0"/>
                        </a:moveTo>
                        <a:cubicBezTo>
                          <a:pt x="807152" y="76894"/>
                          <a:pt x="959961" y="-144243"/>
                          <a:pt x="1707977" y="0"/>
                        </a:cubicBezTo>
                        <a:cubicBezTo>
                          <a:pt x="1625870" y="849015"/>
                          <a:pt x="1793413" y="1428375"/>
                          <a:pt x="1707977" y="1707977"/>
                        </a:cubicBezTo>
                        <a:cubicBezTo>
                          <a:pt x="1399259" y="1724275"/>
                          <a:pt x="849399" y="1697190"/>
                          <a:pt x="0" y="1707977"/>
                        </a:cubicBezTo>
                        <a:cubicBezTo>
                          <a:pt x="23592" y="871595"/>
                          <a:pt x="88428" y="256971"/>
                          <a:pt x="0" y="0"/>
                        </a:cubicBezTo>
                        <a:close/>
                      </a:path>
                      <a:path w="1707977" h="1707977" stroke="0" extrusionOk="0">
                        <a:moveTo>
                          <a:pt x="0" y="0"/>
                        </a:moveTo>
                        <a:cubicBezTo>
                          <a:pt x="557095" y="104911"/>
                          <a:pt x="921663" y="-126357"/>
                          <a:pt x="1707977" y="0"/>
                        </a:cubicBezTo>
                        <a:cubicBezTo>
                          <a:pt x="1660445" y="581517"/>
                          <a:pt x="1797648" y="1055145"/>
                          <a:pt x="1707977" y="1707977"/>
                        </a:cubicBezTo>
                        <a:cubicBezTo>
                          <a:pt x="931997" y="1682081"/>
                          <a:pt x="392397" y="1660852"/>
                          <a:pt x="0" y="1707977"/>
                        </a:cubicBezTo>
                        <a:cubicBezTo>
                          <a:pt x="77007" y="1310029"/>
                          <a:pt x="-47933" y="82460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2">
                    <a:lumMod val="10000"/>
                  </a:schemeClr>
                </a:solidFill>
                <a:latin typeface="KoPubDotum_Pro Medium" pitchFamily="2" charset="-127"/>
                <a:ea typeface="KoPubDotum_Pro Medium" pitchFamily="2" charset="-127"/>
              </a:rPr>
              <a:t>스키마</a:t>
            </a:r>
            <a:endParaRPr lang="ja-JP" altLang="en-US" dirty="0">
              <a:solidFill>
                <a:schemeClr val="bg2">
                  <a:lumMod val="10000"/>
                </a:schemeClr>
              </a:solidFill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29" name="正方形/長方形 2">
            <a:extLst>
              <a:ext uri="{FF2B5EF4-FFF2-40B4-BE49-F238E27FC236}">
                <a16:creationId xmlns:a16="http://schemas.microsoft.com/office/drawing/2014/main" id="{705FF4EF-EA6D-4D68-8503-DB37978F8146}"/>
              </a:ext>
            </a:extLst>
          </p:cNvPr>
          <p:cNvSpPr/>
          <p:nvPr/>
        </p:nvSpPr>
        <p:spPr>
          <a:xfrm>
            <a:off x="9366839" y="2525021"/>
            <a:ext cx="1862891" cy="724881"/>
          </a:xfrm>
          <a:prstGeom prst="rect">
            <a:avLst/>
          </a:prstGeom>
          <a:solidFill>
            <a:srgbClr val="D3D3D3"/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xmlns="" sd="3748625623">
                  <a:custGeom>
                    <a:avLst/>
                    <a:gdLst>
                      <a:gd name="connsiteX0" fmla="*/ 0 w 1707977"/>
                      <a:gd name="connsiteY0" fmla="*/ 0 h 1707977"/>
                      <a:gd name="connsiteX1" fmla="*/ 1707977 w 1707977"/>
                      <a:gd name="connsiteY1" fmla="*/ 0 h 1707977"/>
                      <a:gd name="connsiteX2" fmla="*/ 1707977 w 1707977"/>
                      <a:gd name="connsiteY2" fmla="*/ 1707977 h 1707977"/>
                      <a:gd name="connsiteX3" fmla="*/ 0 w 1707977"/>
                      <a:gd name="connsiteY3" fmla="*/ 1707977 h 1707977"/>
                      <a:gd name="connsiteX4" fmla="*/ 0 w 1707977"/>
                      <a:gd name="connsiteY4" fmla="*/ 0 h 1707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07977" h="1707977" fill="none" extrusionOk="0">
                        <a:moveTo>
                          <a:pt x="0" y="0"/>
                        </a:moveTo>
                        <a:cubicBezTo>
                          <a:pt x="807152" y="76894"/>
                          <a:pt x="959961" y="-144243"/>
                          <a:pt x="1707977" y="0"/>
                        </a:cubicBezTo>
                        <a:cubicBezTo>
                          <a:pt x="1625870" y="849015"/>
                          <a:pt x="1793413" y="1428375"/>
                          <a:pt x="1707977" y="1707977"/>
                        </a:cubicBezTo>
                        <a:cubicBezTo>
                          <a:pt x="1399259" y="1724275"/>
                          <a:pt x="849399" y="1697190"/>
                          <a:pt x="0" y="1707977"/>
                        </a:cubicBezTo>
                        <a:cubicBezTo>
                          <a:pt x="23592" y="871595"/>
                          <a:pt x="88428" y="256971"/>
                          <a:pt x="0" y="0"/>
                        </a:cubicBezTo>
                        <a:close/>
                      </a:path>
                      <a:path w="1707977" h="1707977" stroke="0" extrusionOk="0">
                        <a:moveTo>
                          <a:pt x="0" y="0"/>
                        </a:moveTo>
                        <a:cubicBezTo>
                          <a:pt x="557095" y="104911"/>
                          <a:pt x="921663" y="-126357"/>
                          <a:pt x="1707977" y="0"/>
                        </a:cubicBezTo>
                        <a:cubicBezTo>
                          <a:pt x="1660445" y="581517"/>
                          <a:pt x="1797648" y="1055145"/>
                          <a:pt x="1707977" y="1707977"/>
                        </a:cubicBezTo>
                        <a:cubicBezTo>
                          <a:pt x="931997" y="1682081"/>
                          <a:pt x="392397" y="1660852"/>
                          <a:pt x="0" y="1707977"/>
                        </a:cubicBezTo>
                        <a:cubicBezTo>
                          <a:pt x="77007" y="1310029"/>
                          <a:pt x="-47933" y="82460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2">
                    <a:lumMod val="10000"/>
                  </a:schemeClr>
                </a:solidFill>
                <a:latin typeface="KoPubDotum_Pro Medium" pitchFamily="2" charset="-127"/>
                <a:ea typeface="KoPubDotum_Pro Medium" pitchFamily="2" charset="-127"/>
              </a:rPr>
              <a:t>테이블</a:t>
            </a:r>
            <a:endParaRPr lang="ja-JP" altLang="en-US" dirty="0">
              <a:solidFill>
                <a:schemeClr val="bg2">
                  <a:lumMod val="10000"/>
                </a:schemeClr>
              </a:solidFill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577F775-B7BB-4BC8-B65B-3869415D7BD2}"/>
              </a:ext>
            </a:extLst>
          </p:cNvPr>
          <p:cNvSpPr txBox="1"/>
          <p:nvPr/>
        </p:nvSpPr>
        <p:spPr>
          <a:xfrm>
            <a:off x="670120" y="3611862"/>
            <a:ext cx="3990658" cy="6222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DB 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최상위 개념</a:t>
            </a:r>
            <a:endParaRPr lang="en-US" altLang="ko-KR" sz="1600" dirty="0">
              <a:latin typeface="KoPubDotum_Pro Medium" pitchFamily="2" charset="-127"/>
              <a:ea typeface="KoPubDotum_Pro Medium" pitchFamily="2" charset="-127"/>
              <a:cs typeface="KoPubWorld돋움체_Pro Medium" panose="00000600000000000000" pitchFamily="50" charset="-127"/>
            </a:endParaRP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스키마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(Schema) 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개체들의 논리적인 집합</a:t>
            </a:r>
            <a:endParaRPr lang="en-US" altLang="ko-KR" sz="1600" dirty="0">
              <a:latin typeface="KoPubDotum_Pro Medium" pitchFamily="2" charset="-127"/>
              <a:ea typeface="KoPubDotum_Pro Medium" pitchFamily="2" charset="-127"/>
              <a:cs typeface="KoPubWorld돋움체_Pro Medium" panose="00000600000000000000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79B3F5B-6944-4CCB-9A2D-02D2EFD6A2A4}"/>
              </a:ext>
            </a:extLst>
          </p:cNvPr>
          <p:cNvSpPr txBox="1"/>
          <p:nvPr/>
        </p:nvSpPr>
        <p:spPr>
          <a:xfrm>
            <a:off x="4918230" y="3611862"/>
            <a:ext cx="3746376" cy="893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테이블 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뷰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함수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인덱스 등</a:t>
            </a:r>
            <a:endParaRPr lang="en-US" altLang="ko-KR" sz="1600" dirty="0">
              <a:latin typeface="KoPubDotum_Pro Medium" pitchFamily="2" charset="-127"/>
              <a:ea typeface="KoPubDotum_Pro Medium" pitchFamily="2" charset="-127"/>
              <a:cs typeface="KoPubWorld돋움체_Pro Medium" panose="00000600000000000000" pitchFamily="50" charset="-127"/>
            </a:endParaRP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Public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 스키마 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(Default)</a:t>
            </a:r>
          </a:p>
          <a:p>
            <a:pPr marL="285750" indent="-285750">
              <a:lnSpc>
                <a:spcPct val="110000"/>
              </a:lnSpc>
              <a:buFontTx/>
              <a:buChar char="-"/>
            </a:pPr>
            <a:endParaRPr lang="en-US" altLang="ko-KR" sz="1600" dirty="0">
              <a:latin typeface="KoPubDotum_Pro Medium" pitchFamily="2" charset="-127"/>
              <a:ea typeface="KoPubDotum_Pro Medium" pitchFamily="2" charset="-127"/>
              <a:cs typeface="KoPubWorld돋움체_Pro Medium" panose="00000600000000000000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1EE4F93-A1D4-4B13-AFB5-1E788B7B11B0}"/>
              </a:ext>
            </a:extLst>
          </p:cNvPr>
          <p:cNvSpPr txBox="1"/>
          <p:nvPr/>
        </p:nvSpPr>
        <p:spPr>
          <a:xfrm>
            <a:off x="3886712" y="2552829"/>
            <a:ext cx="310723" cy="675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3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&gt;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0B47626-6F6C-4ED8-BB06-8DA4125F84CE}"/>
              </a:ext>
            </a:extLst>
          </p:cNvPr>
          <p:cNvSpPr txBox="1"/>
          <p:nvPr/>
        </p:nvSpPr>
        <p:spPr>
          <a:xfrm>
            <a:off x="8057519" y="2552829"/>
            <a:ext cx="310723" cy="675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3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&gt;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B4FEF63-1D98-4D26-9692-02BB62DF9E2D}"/>
              </a:ext>
            </a:extLst>
          </p:cNvPr>
          <p:cNvSpPr txBox="1"/>
          <p:nvPr/>
        </p:nvSpPr>
        <p:spPr>
          <a:xfrm>
            <a:off x="9171530" y="3611862"/>
            <a:ext cx="2743200" cy="11639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2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차원의 표 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(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행과 열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)</a:t>
            </a: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Relation</a:t>
            </a: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개체 식별 위한 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Key 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존재</a:t>
            </a:r>
            <a:endParaRPr lang="en-US" altLang="ko-KR" sz="1600" dirty="0">
              <a:latin typeface="KoPubDotum_Pro Medium" pitchFamily="2" charset="-127"/>
              <a:ea typeface="KoPubDotum_Pro Medium" pitchFamily="2" charset="-127"/>
              <a:cs typeface="KoPubWorld돋움체_Pro Medium" panose="00000600000000000000" pitchFamily="50" charset="-127"/>
            </a:endParaRPr>
          </a:p>
          <a:p>
            <a:pPr marL="285750" indent="-285750">
              <a:lnSpc>
                <a:spcPct val="110000"/>
              </a:lnSpc>
              <a:buFontTx/>
              <a:buChar char="-"/>
            </a:pPr>
            <a:endParaRPr lang="en-US" altLang="ko-KR" sz="1600" dirty="0">
              <a:latin typeface="KoPubDotum_Pro Medium" pitchFamily="2" charset="-127"/>
              <a:ea typeface="KoPubDotum_Pro Medium" pitchFamily="2" charset="-127"/>
              <a:cs typeface="KoPubWorld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883614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46362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00.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아나콘다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–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Windows 10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25CA34-E6EC-C34B-B81F-25513F80A2BA}"/>
              </a:ext>
            </a:extLst>
          </p:cNvPr>
          <p:cNvSpPr txBox="1"/>
          <p:nvPr/>
        </p:nvSpPr>
        <p:spPr>
          <a:xfrm>
            <a:off x="2312600" y="961404"/>
            <a:ext cx="736785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OS</a:t>
            </a:r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별 </a:t>
            </a:r>
            <a:r>
              <a:rPr lang="ko-KR" altLang="en-US" sz="2200" dirty="0" err="1">
                <a:latin typeface="NanumSquare" panose="020B0600000101010101" pitchFamily="34" charset="-127"/>
                <a:ea typeface="NanumSquare" panose="020B0600000101010101" pitchFamily="34" charset="-127"/>
              </a:rPr>
              <a:t>머신러닝</a:t>
            </a:r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&amp;</a:t>
            </a:r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ko-KR" altLang="en-US" sz="2200" dirty="0" err="1">
                <a:latin typeface="NanumSquare" panose="020B0600000101010101" pitchFamily="34" charset="-127"/>
                <a:ea typeface="NanumSquare" panose="020B0600000101010101" pitchFamily="34" charset="-127"/>
              </a:rPr>
              <a:t>딥러닝을</a:t>
            </a:r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 구현할 수 있도록 도와주는 패키지</a:t>
            </a:r>
            <a:endParaRPr lang="en-US" altLang="ko-KR" sz="22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 algn="ctr"/>
            <a:r>
              <a:rPr lang="en-US" altLang="ko-KR" dirty="0">
                <a:latin typeface="NanumSquare" panose="020B0600000101010101" pitchFamily="34" charset="-127"/>
                <a:ea typeface="NanumSquare" panose="020B0600000101010101" pitchFamily="34" charset="-127"/>
              </a:rPr>
              <a:t>(</a:t>
            </a:r>
            <a:r>
              <a:rPr lang="ko-KR" altLang="en-US" dirty="0">
                <a:latin typeface="NanumSquare" panose="020B0600000101010101" pitchFamily="34" charset="-127"/>
                <a:ea typeface="NanumSquare" panose="020B0600000101010101" pitchFamily="34" charset="-127"/>
              </a:rPr>
              <a:t>웹사이트 주소</a:t>
            </a:r>
            <a:r>
              <a:rPr lang="en-US" altLang="ko-KR" dirty="0">
                <a:latin typeface="NanumSquare" panose="020B0600000101010101" pitchFamily="34" charset="-127"/>
                <a:ea typeface="NanumSquare" panose="020B0600000101010101" pitchFamily="34" charset="-127"/>
              </a:rPr>
              <a:t>:</a:t>
            </a:r>
            <a:r>
              <a:rPr lang="ko-KR" altLang="en-US" dirty="0"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altLang="ko-KR" dirty="0">
                <a:latin typeface="NanumSquare" panose="020B0600000101010101" pitchFamily="34" charset="-127"/>
                <a:ea typeface="NanumSquare" panose="020B0600000101010101" pitchFamily="34" charset="-127"/>
              </a:rPr>
              <a:t>https://</a:t>
            </a:r>
            <a:r>
              <a:rPr lang="en-US" altLang="ko-KR" dirty="0" err="1">
                <a:latin typeface="NanumSquare" panose="020B0600000101010101" pitchFamily="34" charset="-127"/>
                <a:ea typeface="NanumSquare" panose="020B0600000101010101" pitchFamily="34" charset="-127"/>
              </a:rPr>
              <a:t>www.anaconda.com</a:t>
            </a:r>
            <a:r>
              <a:rPr lang="en-US" altLang="ko-KR" dirty="0">
                <a:latin typeface="NanumSquare" panose="020B0600000101010101" pitchFamily="34" charset="-127"/>
                <a:ea typeface="NanumSquare" panose="020B0600000101010101" pitchFamily="34" charset="-127"/>
              </a:rPr>
              <a:t>/products/individual)</a:t>
            </a:r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 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D013FF8-BFC6-B74B-AF53-89F91BE36136}"/>
              </a:ext>
            </a:extLst>
          </p:cNvPr>
          <p:cNvSpPr txBox="1"/>
          <p:nvPr/>
        </p:nvSpPr>
        <p:spPr>
          <a:xfrm>
            <a:off x="9995615" y="275617"/>
            <a:ext cx="19191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(2020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년 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12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월 기준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endParaRPr lang="ko-KR" altLang="en-US" sz="1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765C4AE-EA7E-3342-ABA9-6477E627E2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2599" y="1798600"/>
            <a:ext cx="7943045" cy="4300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9683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1699DD-BFD5-9348-81B9-0EB5D0445C83}"/>
              </a:ext>
            </a:extLst>
          </p:cNvPr>
          <p:cNvSpPr txBox="1"/>
          <p:nvPr/>
        </p:nvSpPr>
        <p:spPr>
          <a:xfrm>
            <a:off x="228599" y="183284"/>
            <a:ext cx="61007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04. PostgreSQL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설치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(Windows 10)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6EB89C-0C10-A14C-A591-D70BA2CA30BD}"/>
              </a:ext>
            </a:extLst>
          </p:cNvPr>
          <p:cNvSpPr txBox="1"/>
          <p:nvPr/>
        </p:nvSpPr>
        <p:spPr>
          <a:xfrm>
            <a:off x="10058132" y="275617"/>
            <a:ext cx="17940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(2021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년 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6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월 기준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endParaRPr lang="ko-KR" altLang="en-US" sz="1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pic>
        <p:nvPicPr>
          <p:cNvPr id="1026" name="Picture 2" descr="https://dschloe.github.io/img/settings/postgresql_install_windows/install_01.png">
            <a:extLst>
              <a:ext uri="{FF2B5EF4-FFF2-40B4-BE49-F238E27FC236}">
                <a16:creationId xmlns:a16="http://schemas.microsoft.com/office/drawing/2014/main" id="{BCCBF344-3824-4753-AD47-26B1F2E427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8624" y="1740023"/>
            <a:ext cx="6894751" cy="4598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F425CBC-60A5-4A72-ABDB-6EF65ECF2FBA}"/>
              </a:ext>
            </a:extLst>
          </p:cNvPr>
          <p:cNvSpPr txBox="1"/>
          <p:nvPr/>
        </p:nvSpPr>
        <p:spPr>
          <a:xfrm>
            <a:off x="1299846" y="869320"/>
            <a:ext cx="95923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PostgreSQL</a:t>
            </a:r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 다운로드</a:t>
            </a:r>
            <a:endParaRPr lang="en-US" altLang="ko-KR" sz="22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 algn="ctr"/>
            <a:r>
              <a:rPr lang="en-US" altLang="ko-KR" dirty="0">
                <a:latin typeface="NanumSquare" panose="020B0600000101010101" pitchFamily="34" charset="-127"/>
                <a:ea typeface="NanumSquare" panose="020B0600000101010101" pitchFamily="34" charset="-127"/>
              </a:rPr>
              <a:t>(</a:t>
            </a:r>
            <a:r>
              <a:rPr lang="ko-KR" altLang="en-US" dirty="0">
                <a:latin typeface="NanumSquare" panose="020B0600000101010101" pitchFamily="34" charset="-127"/>
                <a:ea typeface="NanumSquare" panose="020B0600000101010101" pitchFamily="34" charset="-127"/>
              </a:rPr>
              <a:t>웹사이트 주소</a:t>
            </a:r>
            <a:r>
              <a:rPr lang="en-US" altLang="ko-KR" dirty="0">
                <a:latin typeface="NanumSquare" panose="020B0600000101010101" pitchFamily="34" charset="-127"/>
                <a:ea typeface="NanumSquare" panose="020B0600000101010101" pitchFamily="34" charset="-127"/>
              </a:rPr>
              <a:t>: https://www.enterprisedb.com/downloads/postgres-postgresql-downloads</a:t>
            </a:r>
            <a:endParaRPr lang="ko-KR" altLang="en-US" sz="22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04006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6EB89C-0C10-A14C-A591-D70BA2CA30BD}"/>
              </a:ext>
            </a:extLst>
          </p:cNvPr>
          <p:cNvSpPr txBox="1"/>
          <p:nvPr/>
        </p:nvSpPr>
        <p:spPr>
          <a:xfrm>
            <a:off x="10058132" y="275617"/>
            <a:ext cx="17940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(2021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년 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6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월 기준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endParaRPr lang="ko-KR" altLang="en-US" sz="1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pic>
        <p:nvPicPr>
          <p:cNvPr id="2050" name="Picture 2" descr="https://dschloe.github.io/img/settings/postgresql_install_windows/install_03.png">
            <a:extLst>
              <a:ext uri="{FF2B5EF4-FFF2-40B4-BE49-F238E27FC236}">
                <a16:creationId xmlns:a16="http://schemas.microsoft.com/office/drawing/2014/main" id="{FC791814-3D7D-458A-9C12-5D732B0FF9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4377" y="1669002"/>
            <a:ext cx="5977153" cy="4669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24828FD-069B-4EC7-BED1-3F6C8D967C8E}"/>
              </a:ext>
            </a:extLst>
          </p:cNvPr>
          <p:cNvSpPr txBox="1"/>
          <p:nvPr/>
        </p:nvSpPr>
        <p:spPr>
          <a:xfrm>
            <a:off x="3776300" y="869320"/>
            <a:ext cx="463941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입력한 비밀번호를 기억하도록 합니다</a:t>
            </a:r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. </a:t>
            </a:r>
            <a:endParaRPr lang="ko-KR" altLang="en-US" sz="22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A49334-E17D-4C9D-B830-5E56CD15CD2D}"/>
              </a:ext>
            </a:extLst>
          </p:cNvPr>
          <p:cNvSpPr txBox="1"/>
          <p:nvPr/>
        </p:nvSpPr>
        <p:spPr>
          <a:xfrm>
            <a:off x="228599" y="183284"/>
            <a:ext cx="61007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04. PostgreSQL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설치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(Windows 10)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521611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6EB89C-0C10-A14C-A591-D70BA2CA30BD}"/>
              </a:ext>
            </a:extLst>
          </p:cNvPr>
          <p:cNvSpPr txBox="1"/>
          <p:nvPr/>
        </p:nvSpPr>
        <p:spPr>
          <a:xfrm>
            <a:off x="10058132" y="275617"/>
            <a:ext cx="17940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(2021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년 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6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월 기준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endParaRPr lang="ko-KR" altLang="en-US" sz="1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4828FD-069B-4EC7-BED1-3F6C8D967C8E}"/>
              </a:ext>
            </a:extLst>
          </p:cNvPr>
          <p:cNvSpPr txBox="1"/>
          <p:nvPr/>
        </p:nvSpPr>
        <p:spPr>
          <a:xfrm>
            <a:off x="3728216" y="869320"/>
            <a:ext cx="473559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포트번호가 </a:t>
            </a:r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5432</a:t>
            </a:r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가 맞는지 확인합니다</a:t>
            </a:r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.</a:t>
            </a:r>
            <a:endParaRPr lang="ko-KR" altLang="en-US" sz="22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pic>
        <p:nvPicPr>
          <p:cNvPr id="3074" name="Picture 2" descr="https://dschloe.github.io/img/settings/postgresql_install_windows/install_04.png">
            <a:extLst>
              <a:ext uri="{FF2B5EF4-FFF2-40B4-BE49-F238E27FC236}">
                <a16:creationId xmlns:a16="http://schemas.microsoft.com/office/drawing/2014/main" id="{AD3E13B8-E41D-435B-A586-79BFCECD43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5613" y="1561209"/>
            <a:ext cx="6100773" cy="4777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B7D698B-7D98-4A2E-8DD2-3AA02C4FCA6B}"/>
              </a:ext>
            </a:extLst>
          </p:cNvPr>
          <p:cNvSpPr txBox="1"/>
          <p:nvPr/>
        </p:nvSpPr>
        <p:spPr>
          <a:xfrm>
            <a:off x="228599" y="183284"/>
            <a:ext cx="61007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04. PostgreSQL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설치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(Windows 10)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7294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6EB89C-0C10-A14C-A591-D70BA2CA30BD}"/>
              </a:ext>
            </a:extLst>
          </p:cNvPr>
          <p:cNvSpPr txBox="1"/>
          <p:nvPr/>
        </p:nvSpPr>
        <p:spPr>
          <a:xfrm>
            <a:off x="10058132" y="275617"/>
            <a:ext cx="17940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(2021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년 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6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월 기준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endParaRPr lang="ko-KR" altLang="en-US" sz="1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4828FD-069B-4EC7-BED1-3F6C8D967C8E}"/>
              </a:ext>
            </a:extLst>
          </p:cNvPr>
          <p:cNvSpPr txBox="1"/>
          <p:nvPr/>
        </p:nvSpPr>
        <p:spPr>
          <a:xfrm>
            <a:off x="3356327" y="869320"/>
            <a:ext cx="547938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언어는 한국어 또는 영어로 선택하도록 합니다</a:t>
            </a:r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.</a:t>
            </a:r>
            <a:endParaRPr lang="ko-KR" altLang="en-US" sz="22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pic>
        <p:nvPicPr>
          <p:cNvPr id="4098" name="Picture 2" descr="https://dschloe.github.io/img/settings/postgresql_install_windows/install_05.png">
            <a:extLst>
              <a:ext uri="{FF2B5EF4-FFF2-40B4-BE49-F238E27FC236}">
                <a16:creationId xmlns:a16="http://schemas.microsoft.com/office/drawing/2014/main" id="{4C297A20-3ADD-4198-AD78-FD3D79748D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5774" y="1569555"/>
            <a:ext cx="6000452" cy="4696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86C5F48-41EE-4E90-81A3-6CCA79B61E46}"/>
              </a:ext>
            </a:extLst>
          </p:cNvPr>
          <p:cNvSpPr txBox="1"/>
          <p:nvPr/>
        </p:nvSpPr>
        <p:spPr>
          <a:xfrm>
            <a:off x="228599" y="183284"/>
            <a:ext cx="61007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04. PostgreSQL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설치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(Windows 10)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50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6EB89C-0C10-A14C-A591-D70BA2CA30BD}"/>
              </a:ext>
            </a:extLst>
          </p:cNvPr>
          <p:cNvSpPr txBox="1"/>
          <p:nvPr/>
        </p:nvSpPr>
        <p:spPr>
          <a:xfrm>
            <a:off x="10058132" y="275617"/>
            <a:ext cx="17940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(2021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년 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6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월 기준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endParaRPr lang="ko-KR" altLang="en-US" sz="1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4828FD-069B-4EC7-BED1-3F6C8D967C8E}"/>
              </a:ext>
            </a:extLst>
          </p:cNvPr>
          <p:cNvSpPr txBox="1"/>
          <p:nvPr/>
        </p:nvSpPr>
        <p:spPr>
          <a:xfrm>
            <a:off x="2278317" y="869320"/>
            <a:ext cx="763542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설치가 완료되면 </a:t>
            </a:r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Stack Builder </a:t>
            </a:r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체크 박스는 해제 하도록 합니다</a:t>
            </a:r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. </a:t>
            </a:r>
            <a:endParaRPr lang="ko-KR" altLang="en-US" sz="22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pic>
        <p:nvPicPr>
          <p:cNvPr id="5122" name="Picture 2" descr="https://dschloe.github.io/img/settings/postgresql_install_windows/install_07.png">
            <a:extLst>
              <a:ext uri="{FF2B5EF4-FFF2-40B4-BE49-F238E27FC236}">
                <a16:creationId xmlns:a16="http://schemas.microsoft.com/office/drawing/2014/main" id="{6C9288BD-D203-4862-BA63-EB9EE715B2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5613" y="1572424"/>
            <a:ext cx="6100773" cy="4766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A5D0ED7-758B-40F5-8B9A-6E86FCDBAEA7}"/>
              </a:ext>
            </a:extLst>
          </p:cNvPr>
          <p:cNvSpPr txBox="1"/>
          <p:nvPr/>
        </p:nvSpPr>
        <p:spPr>
          <a:xfrm>
            <a:off x="228599" y="183284"/>
            <a:ext cx="61007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04. PostgreSQL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설치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(Windows 10)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314970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6EB89C-0C10-A14C-A591-D70BA2CA30BD}"/>
              </a:ext>
            </a:extLst>
          </p:cNvPr>
          <p:cNvSpPr txBox="1"/>
          <p:nvPr/>
        </p:nvSpPr>
        <p:spPr>
          <a:xfrm>
            <a:off x="10058132" y="275617"/>
            <a:ext cx="17940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(2021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년 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6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월 기준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endParaRPr lang="ko-KR" altLang="en-US" sz="1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pic>
        <p:nvPicPr>
          <p:cNvPr id="6146" name="Picture 2" descr="https://dschloe.github.io/img/settings/postgresql_install_windows/install_08.png">
            <a:extLst>
              <a:ext uri="{FF2B5EF4-FFF2-40B4-BE49-F238E27FC236}">
                <a16:creationId xmlns:a16="http://schemas.microsoft.com/office/drawing/2014/main" id="{A62E9BDA-8F1C-4705-A5CE-0329C31B29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6775" y="1463023"/>
            <a:ext cx="2838450" cy="5038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E0E1F74-87A1-45C5-A5DD-8F766486E669}"/>
              </a:ext>
            </a:extLst>
          </p:cNvPr>
          <p:cNvSpPr txBox="1"/>
          <p:nvPr/>
        </p:nvSpPr>
        <p:spPr>
          <a:xfrm>
            <a:off x="228599" y="183284"/>
            <a:ext cx="61007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04. PostgreSQL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설치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(Windows 10)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323031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6EB89C-0C10-A14C-A591-D70BA2CA30BD}"/>
              </a:ext>
            </a:extLst>
          </p:cNvPr>
          <p:cNvSpPr txBox="1"/>
          <p:nvPr/>
        </p:nvSpPr>
        <p:spPr>
          <a:xfrm>
            <a:off x="10058132" y="275617"/>
            <a:ext cx="17940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(2021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년 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6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월 기준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endParaRPr lang="ko-KR" altLang="en-US" sz="1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4828FD-069B-4EC7-BED1-3F6C8D967C8E}"/>
              </a:ext>
            </a:extLst>
          </p:cNvPr>
          <p:cNvSpPr txBox="1"/>
          <p:nvPr/>
        </p:nvSpPr>
        <p:spPr>
          <a:xfrm>
            <a:off x="2993710" y="869320"/>
            <a:ext cx="620464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환경변수 추가를 위해 아래 경로를 복사합니다</a:t>
            </a:r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. </a:t>
            </a:r>
          </a:p>
          <a:p>
            <a:pPr algn="ctr"/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경로</a:t>
            </a:r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: C:\Program Files\PostgreSQL\13\bin</a:t>
            </a:r>
            <a:endParaRPr lang="ko-KR" altLang="en-US" sz="22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pic>
        <p:nvPicPr>
          <p:cNvPr id="7170" name="Picture 2" descr="https://dschloe.github.io/img/settings/postgresql_install_windows/install_09.png">
            <a:extLst>
              <a:ext uri="{FF2B5EF4-FFF2-40B4-BE49-F238E27FC236}">
                <a16:creationId xmlns:a16="http://schemas.microsoft.com/office/drawing/2014/main" id="{3A083D6D-93F8-4BFD-B13A-6E70D7B432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4775" y="1762214"/>
            <a:ext cx="7842449" cy="4576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098CB2D-ED95-4767-994F-31FBB24270A7}"/>
              </a:ext>
            </a:extLst>
          </p:cNvPr>
          <p:cNvSpPr txBox="1"/>
          <p:nvPr/>
        </p:nvSpPr>
        <p:spPr>
          <a:xfrm>
            <a:off x="228599" y="183284"/>
            <a:ext cx="61007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04. PostgreSQL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설치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(Windows 10)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91053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6EB89C-0C10-A14C-A591-D70BA2CA30BD}"/>
              </a:ext>
            </a:extLst>
          </p:cNvPr>
          <p:cNvSpPr txBox="1"/>
          <p:nvPr/>
        </p:nvSpPr>
        <p:spPr>
          <a:xfrm>
            <a:off x="10058132" y="275617"/>
            <a:ext cx="17940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(2021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년 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6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월 기준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endParaRPr lang="ko-KR" altLang="en-US" sz="1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4828FD-069B-4EC7-BED1-3F6C8D967C8E}"/>
              </a:ext>
            </a:extLst>
          </p:cNvPr>
          <p:cNvSpPr txBox="1"/>
          <p:nvPr/>
        </p:nvSpPr>
        <p:spPr>
          <a:xfrm>
            <a:off x="2993709" y="869320"/>
            <a:ext cx="620464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시스템 속성 </a:t>
            </a:r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– </a:t>
            </a:r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환경 변수 </a:t>
            </a:r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- </a:t>
            </a:r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환경 변수 편집 </a:t>
            </a:r>
            <a:endParaRPr lang="en-US" altLang="ko-KR" sz="22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 algn="ctr"/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주소</a:t>
            </a:r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: C:\Program Files\PostgreSQL\13\bin</a:t>
            </a:r>
            <a:endParaRPr lang="ko-KR" altLang="en-US" sz="22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0F37F69-CFF9-4456-B9F1-7AE596D227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485" y="1864677"/>
            <a:ext cx="3913879" cy="437922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6DD6324-ECA0-476B-9D7D-E462B5C580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3016" y="2011306"/>
            <a:ext cx="3957499" cy="375886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58EA568-93A5-461E-BF7F-74CFBF9C9C1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531"/>
          <a:stretch/>
        </p:blipFill>
        <p:spPr>
          <a:xfrm>
            <a:off x="4295153" y="1864677"/>
            <a:ext cx="3601694" cy="424106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95C9336-F506-4EBE-941F-885FF82177F7}"/>
              </a:ext>
            </a:extLst>
          </p:cNvPr>
          <p:cNvSpPr txBox="1"/>
          <p:nvPr/>
        </p:nvSpPr>
        <p:spPr>
          <a:xfrm>
            <a:off x="228599" y="183284"/>
            <a:ext cx="61007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04. PostgreSQL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설치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(Windows 10)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693316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6EB89C-0C10-A14C-A591-D70BA2CA30BD}"/>
              </a:ext>
            </a:extLst>
          </p:cNvPr>
          <p:cNvSpPr txBox="1"/>
          <p:nvPr/>
        </p:nvSpPr>
        <p:spPr>
          <a:xfrm>
            <a:off x="10058132" y="275617"/>
            <a:ext cx="17940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(2021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년 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6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월 기준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endParaRPr lang="ko-KR" altLang="en-US" sz="1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4828FD-069B-4EC7-BED1-3F6C8D967C8E}"/>
              </a:ext>
            </a:extLst>
          </p:cNvPr>
          <p:cNvSpPr txBox="1"/>
          <p:nvPr/>
        </p:nvSpPr>
        <p:spPr>
          <a:xfrm>
            <a:off x="4269258" y="869320"/>
            <a:ext cx="365356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SQL Shell </a:t>
            </a:r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스크립트 접속 예시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62EF8A23-19E1-4FD6-92F4-C6539EC454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000" y="1463023"/>
            <a:ext cx="7072238" cy="386099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6916EEF4-AC49-46C4-89AE-001FF6715E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0777" y="2465166"/>
            <a:ext cx="7078485" cy="387348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A057DB3-DC76-4A6B-A2EA-0013F2E0121E}"/>
              </a:ext>
            </a:extLst>
          </p:cNvPr>
          <p:cNvSpPr txBox="1"/>
          <p:nvPr/>
        </p:nvSpPr>
        <p:spPr>
          <a:xfrm>
            <a:off x="228599" y="183284"/>
            <a:ext cx="61007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04. PostgreSQL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설치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(Windows 10)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767201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1699DD-BFD5-9348-81B9-0EB5D0445C83}"/>
              </a:ext>
            </a:extLst>
          </p:cNvPr>
          <p:cNvSpPr txBox="1"/>
          <p:nvPr/>
        </p:nvSpPr>
        <p:spPr>
          <a:xfrm>
            <a:off x="228599" y="183284"/>
            <a:ext cx="51730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05. PostgreSQL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설치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(MacOS)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6EB89C-0C10-A14C-A591-D70BA2CA30BD}"/>
              </a:ext>
            </a:extLst>
          </p:cNvPr>
          <p:cNvSpPr txBox="1"/>
          <p:nvPr/>
        </p:nvSpPr>
        <p:spPr>
          <a:xfrm>
            <a:off x="10058132" y="275617"/>
            <a:ext cx="17940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(2021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년 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6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월 기준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endParaRPr lang="ko-KR" altLang="en-US" sz="1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425CBC-60A5-4A72-ABDB-6EF65ECF2FBA}"/>
              </a:ext>
            </a:extLst>
          </p:cNvPr>
          <p:cNvSpPr txBox="1"/>
          <p:nvPr/>
        </p:nvSpPr>
        <p:spPr>
          <a:xfrm>
            <a:off x="3017400" y="869320"/>
            <a:ext cx="61571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PostgreSQL</a:t>
            </a:r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 다운로드</a:t>
            </a:r>
            <a:endParaRPr lang="en-US" altLang="ko-KR" sz="22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 algn="ctr"/>
            <a:r>
              <a:rPr lang="en-US" altLang="ko-KR" dirty="0">
                <a:latin typeface="NanumSquare" panose="020B0600000101010101" pitchFamily="34" charset="-127"/>
                <a:ea typeface="NanumSquare" panose="020B0600000101010101" pitchFamily="34" charset="-127"/>
              </a:rPr>
              <a:t>(</a:t>
            </a:r>
            <a:r>
              <a:rPr lang="ko-KR" altLang="en-US" dirty="0">
                <a:latin typeface="NanumSquare" panose="020B0600000101010101" pitchFamily="34" charset="-127"/>
                <a:ea typeface="NanumSquare" panose="020B0600000101010101" pitchFamily="34" charset="-127"/>
              </a:rPr>
              <a:t>웹사이트 주소</a:t>
            </a:r>
            <a:r>
              <a:rPr lang="en-US" altLang="ko-KR" dirty="0">
                <a:latin typeface="NanumSquare" panose="020B0600000101010101" pitchFamily="34" charset="-127"/>
                <a:ea typeface="NanumSquare" panose="020B0600000101010101" pitchFamily="34" charset="-127"/>
              </a:rPr>
              <a:t>: https://postgresapp.com/downloads.html)</a:t>
            </a:r>
            <a:endParaRPr lang="ko-KR" altLang="en-US" sz="22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pic>
        <p:nvPicPr>
          <p:cNvPr id="8194" name="Picture 2" descr="https://dschloe.github.io/img/settings/postgresql_install/macOS/install_01.png">
            <a:extLst>
              <a:ext uri="{FF2B5EF4-FFF2-40B4-BE49-F238E27FC236}">
                <a16:creationId xmlns:a16="http://schemas.microsoft.com/office/drawing/2014/main" id="{D83922FE-06D8-4AF7-877D-75153BEAAC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8757" y="1832355"/>
            <a:ext cx="6514484" cy="4548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50640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+mn-cs"/>
            </a:endParaRPr>
          </a:p>
        </p:txBody>
      </p:sp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ED629296-04DC-6D44-8015-1EAC2CB769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15" y="1289154"/>
            <a:ext cx="5377184" cy="4182254"/>
          </a:xfrm>
          <a:prstGeom prst="rect">
            <a:avLst/>
          </a:prstGeom>
        </p:spPr>
      </p:pic>
      <p:pic>
        <p:nvPicPr>
          <p:cNvPr id="13" name="Picture 1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51094E90-9B98-B443-B475-E01C32E992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9302" y="1289154"/>
            <a:ext cx="5377184" cy="418225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2210D35-F8DF-4241-925D-F7A71689F001}"/>
              </a:ext>
            </a:extLst>
          </p:cNvPr>
          <p:cNvSpPr txBox="1"/>
          <p:nvPr/>
        </p:nvSpPr>
        <p:spPr>
          <a:xfrm>
            <a:off x="228599" y="183284"/>
            <a:ext cx="46362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00.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아나콘다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–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Windows 10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B5217C-9F1C-AB4A-8D27-200BB166315E}"/>
              </a:ext>
            </a:extLst>
          </p:cNvPr>
          <p:cNvSpPr txBox="1"/>
          <p:nvPr/>
        </p:nvSpPr>
        <p:spPr>
          <a:xfrm>
            <a:off x="9995615" y="275617"/>
            <a:ext cx="19191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(2020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년 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12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월 기준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endParaRPr lang="ko-KR" altLang="en-US" sz="1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06574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6EB89C-0C10-A14C-A591-D70BA2CA30BD}"/>
              </a:ext>
            </a:extLst>
          </p:cNvPr>
          <p:cNvSpPr txBox="1"/>
          <p:nvPr/>
        </p:nvSpPr>
        <p:spPr>
          <a:xfrm>
            <a:off x="10058132" y="275617"/>
            <a:ext cx="17940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(2021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년 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6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월 기준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endParaRPr lang="ko-KR" altLang="en-US" sz="1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pic>
        <p:nvPicPr>
          <p:cNvPr id="9218" name="Picture 2" descr="https://dschloe.github.io/img/settings/postgresql_install/macOS/install_02.png">
            <a:extLst>
              <a:ext uri="{FF2B5EF4-FFF2-40B4-BE49-F238E27FC236}">
                <a16:creationId xmlns:a16="http://schemas.microsoft.com/office/drawing/2014/main" id="{9FFEA829-5416-4299-B68A-16E6C4B04A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0241" y="1740022"/>
            <a:ext cx="7391516" cy="463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2C586B8-34BF-4C80-B168-276FC6A5167E}"/>
              </a:ext>
            </a:extLst>
          </p:cNvPr>
          <p:cNvSpPr txBox="1"/>
          <p:nvPr/>
        </p:nvSpPr>
        <p:spPr>
          <a:xfrm>
            <a:off x="3017400" y="869320"/>
            <a:ext cx="61571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PostgreSQL</a:t>
            </a:r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 다운로드</a:t>
            </a:r>
            <a:endParaRPr lang="en-US" altLang="ko-KR" sz="22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 algn="ctr"/>
            <a:r>
              <a:rPr lang="en-US" altLang="ko-KR" dirty="0">
                <a:latin typeface="NanumSquare" panose="020B0600000101010101" pitchFamily="34" charset="-127"/>
                <a:ea typeface="NanumSquare" panose="020B0600000101010101" pitchFamily="34" charset="-127"/>
              </a:rPr>
              <a:t>(</a:t>
            </a:r>
            <a:r>
              <a:rPr lang="ko-KR" altLang="en-US" dirty="0">
                <a:latin typeface="NanumSquare" panose="020B0600000101010101" pitchFamily="34" charset="-127"/>
                <a:ea typeface="NanumSquare" panose="020B0600000101010101" pitchFamily="34" charset="-127"/>
              </a:rPr>
              <a:t>웹사이트 주소</a:t>
            </a:r>
            <a:r>
              <a:rPr lang="en-US" altLang="ko-KR" dirty="0">
                <a:latin typeface="NanumSquare" panose="020B0600000101010101" pitchFamily="34" charset="-127"/>
                <a:ea typeface="NanumSquare" panose="020B0600000101010101" pitchFamily="34" charset="-127"/>
              </a:rPr>
              <a:t>: https://postgresapp.com/downloads.html)</a:t>
            </a:r>
            <a:endParaRPr lang="ko-KR" altLang="en-US" sz="22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4603FD-D0EB-4AA1-9F7D-B3FFBF4BE9B0}"/>
              </a:ext>
            </a:extLst>
          </p:cNvPr>
          <p:cNvSpPr txBox="1"/>
          <p:nvPr/>
        </p:nvSpPr>
        <p:spPr>
          <a:xfrm>
            <a:off x="228599" y="183284"/>
            <a:ext cx="51730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05. PostgreSQL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설치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(MacOS)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75714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6EB89C-0C10-A14C-A591-D70BA2CA30BD}"/>
              </a:ext>
            </a:extLst>
          </p:cNvPr>
          <p:cNvSpPr txBox="1"/>
          <p:nvPr/>
        </p:nvSpPr>
        <p:spPr>
          <a:xfrm>
            <a:off x="10058132" y="275617"/>
            <a:ext cx="17940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(2021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년 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6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월 기준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endParaRPr lang="ko-KR" altLang="en-US" sz="1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2C586B8-34BF-4C80-B168-276FC6A5167E}"/>
              </a:ext>
            </a:extLst>
          </p:cNvPr>
          <p:cNvSpPr txBox="1"/>
          <p:nvPr/>
        </p:nvSpPr>
        <p:spPr>
          <a:xfrm>
            <a:off x="3017400" y="869320"/>
            <a:ext cx="61571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PostgreSQL</a:t>
            </a:r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 다운로드</a:t>
            </a:r>
            <a:endParaRPr lang="en-US" altLang="ko-KR" sz="22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 algn="ctr"/>
            <a:r>
              <a:rPr lang="en-US" altLang="ko-KR" dirty="0">
                <a:latin typeface="NanumSquare" panose="020B0600000101010101" pitchFamily="34" charset="-127"/>
                <a:ea typeface="NanumSquare" panose="020B0600000101010101" pitchFamily="34" charset="-127"/>
              </a:rPr>
              <a:t>(</a:t>
            </a:r>
            <a:r>
              <a:rPr lang="ko-KR" altLang="en-US" dirty="0">
                <a:latin typeface="NanumSquare" panose="020B0600000101010101" pitchFamily="34" charset="-127"/>
                <a:ea typeface="NanumSquare" panose="020B0600000101010101" pitchFamily="34" charset="-127"/>
              </a:rPr>
              <a:t>웹사이트 주소</a:t>
            </a:r>
            <a:r>
              <a:rPr lang="en-US" altLang="ko-KR" dirty="0">
                <a:latin typeface="NanumSquare" panose="020B0600000101010101" pitchFamily="34" charset="-127"/>
                <a:ea typeface="NanumSquare" panose="020B0600000101010101" pitchFamily="34" charset="-127"/>
              </a:rPr>
              <a:t>: https://postgresapp.com/downloads.html)</a:t>
            </a:r>
            <a:endParaRPr lang="ko-KR" altLang="en-US" sz="22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pic>
        <p:nvPicPr>
          <p:cNvPr id="12290" name="Picture 2" descr="https://dschloe.github.io/img/settings/postgresql_install/macOS/install_03.png">
            <a:extLst>
              <a:ext uri="{FF2B5EF4-FFF2-40B4-BE49-F238E27FC236}">
                <a16:creationId xmlns:a16="http://schemas.microsoft.com/office/drawing/2014/main" id="{A965EEB4-545E-4168-8DE0-1EA3DE4380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2176" y="1846079"/>
            <a:ext cx="7624339" cy="4584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4626933-5466-470A-AAED-43A5CA9DFF09}"/>
              </a:ext>
            </a:extLst>
          </p:cNvPr>
          <p:cNvSpPr txBox="1"/>
          <p:nvPr/>
        </p:nvSpPr>
        <p:spPr>
          <a:xfrm>
            <a:off x="228599" y="183284"/>
            <a:ext cx="51730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05. PostgreSQL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설치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(MacOS)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361250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6EB89C-0C10-A14C-A591-D70BA2CA30BD}"/>
              </a:ext>
            </a:extLst>
          </p:cNvPr>
          <p:cNvSpPr txBox="1"/>
          <p:nvPr/>
        </p:nvSpPr>
        <p:spPr>
          <a:xfrm>
            <a:off x="10058132" y="275617"/>
            <a:ext cx="17940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(2021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년 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6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월 기준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endParaRPr lang="ko-KR" altLang="en-US" sz="1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2C586B8-34BF-4C80-B168-276FC6A5167E}"/>
              </a:ext>
            </a:extLst>
          </p:cNvPr>
          <p:cNvSpPr txBox="1"/>
          <p:nvPr/>
        </p:nvSpPr>
        <p:spPr>
          <a:xfrm>
            <a:off x="5198959" y="869320"/>
            <a:ext cx="179408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환경변수 추가</a:t>
            </a:r>
          </a:p>
        </p:txBody>
      </p:sp>
      <p:pic>
        <p:nvPicPr>
          <p:cNvPr id="13314" name="Picture 2" descr="https://dschloe.github.io/img/settings/postgresql_install/macOS/install_05.png">
            <a:extLst>
              <a:ext uri="{FF2B5EF4-FFF2-40B4-BE49-F238E27FC236}">
                <a16:creationId xmlns:a16="http://schemas.microsoft.com/office/drawing/2014/main" id="{CEC9A578-6A33-48B1-9C57-6EDCE4BD1F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7109" y="1908699"/>
            <a:ext cx="3697781" cy="4429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15D77B6-AA96-4936-A0AD-82D2AFC8DCEB}"/>
              </a:ext>
            </a:extLst>
          </p:cNvPr>
          <p:cNvSpPr txBox="1"/>
          <p:nvPr/>
        </p:nvSpPr>
        <p:spPr>
          <a:xfrm>
            <a:off x="2543809" y="1300207"/>
            <a:ext cx="710438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/Applications/</a:t>
            </a:r>
            <a:r>
              <a:rPr lang="en-US" altLang="ko-KR" sz="2200" dirty="0" err="1">
                <a:latin typeface="NanumSquare" panose="020B0600000101010101" pitchFamily="34" charset="-127"/>
                <a:ea typeface="NanumSquare" panose="020B0600000101010101" pitchFamily="34" charset="-127"/>
              </a:rPr>
              <a:t>Postgres.app</a:t>
            </a:r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/Contents/Versions/13/bin</a:t>
            </a:r>
            <a:endParaRPr lang="ko-KR" altLang="en-US" sz="22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B0004F-AAB0-44BB-AC18-4E23AFE21768}"/>
              </a:ext>
            </a:extLst>
          </p:cNvPr>
          <p:cNvSpPr txBox="1"/>
          <p:nvPr/>
        </p:nvSpPr>
        <p:spPr>
          <a:xfrm>
            <a:off x="228599" y="183284"/>
            <a:ext cx="51730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05. PostgreSQL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설치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(MacOS)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142372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1699DD-BFD5-9348-81B9-0EB5D0445C83}"/>
              </a:ext>
            </a:extLst>
          </p:cNvPr>
          <p:cNvSpPr txBox="1"/>
          <p:nvPr/>
        </p:nvSpPr>
        <p:spPr>
          <a:xfrm>
            <a:off x="228599" y="183284"/>
            <a:ext cx="51730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01. PostgreSQL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설치 </a:t>
            </a:r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(MacOS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)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6EB89C-0C10-A14C-A591-D70BA2CA30BD}"/>
              </a:ext>
            </a:extLst>
          </p:cNvPr>
          <p:cNvSpPr txBox="1"/>
          <p:nvPr/>
        </p:nvSpPr>
        <p:spPr>
          <a:xfrm>
            <a:off x="10058132" y="275617"/>
            <a:ext cx="17940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(2021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년 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6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월 기준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endParaRPr lang="ko-KR" altLang="en-US" sz="1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5D77B6-AA96-4936-A0AD-82D2AFC8DCEB}"/>
              </a:ext>
            </a:extLst>
          </p:cNvPr>
          <p:cNvSpPr txBox="1"/>
          <p:nvPr/>
        </p:nvSpPr>
        <p:spPr>
          <a:xfrm>
            <a:off x="1521203" y="1300207"/>
            <a:ext cx="914962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중요</a:t>
            </a:r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: </a:t>
            </a:r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맥 옵션</a:t>
            </a:r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(Options)</a:t>
            </a:r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키를 클릭하면 </a:t>
            </a:r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Copy “bin” as Pathname </a:t>
            </a:r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바뀝니다</a:t>
            </a:r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.  </a:t>
            </a:r>
            <a:endParaRPr lang="ko-KR" altLang="en-US" sz="22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pic>
        <p:nvPicPr>
          <p:cNvPr id="14338" name="Picture 2" descr="https://dschloe.github.io/img/settings/postgresql_install/macOS/install_06.png">
            <a:extLst>
              <a:ext uri="{FF2B5EF4-FFF2-40B4-BE49-F238E27FC236}">
                <a16:creationId xmlns:a16="http://schemas.microsoft.com/office/drawing/2014/main" id="{56C6FA2C-A6E3-45A5-8A06-259DB34E4A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2340" y="2028544"/>
            <a:ext cx="3347319" cy="4310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E3283C1-5942-4324-A916-DFBF5077EE09}"/>
              </a:ext>
            </a:extLst>
          </p:cNvPr>
          <p:cNvSpPr txBox="1"/>
          <p:nvPr/>
        </p:nvSpPr>
        <p:spPr>
          <a:xfrm>
            <a:off x="5198959" y="869320"/>
            <a:ext cx="179408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환경변수 추가</a:t>
            </a:r>
          </a:p>
        </p:txBody>
      </p:sp>
    </p:spTree>
    <p:extLst>
      <p:ext uri="{BB962C8B-B14F-4D97-AF65-F5344CB8AC3E}">
        <p14:creationId xmlns:p14="http://schemas.microsoft.com/office/powerpoint/2010/main" val="38176909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6EB89C-0C10-A14C-A591-D70BA2CA30BD}"/>
              </a:ext>
            </a:extLst>
          </p:cNvPr>
          <p:cNvSpPr txBox="1"/>
          <p:nvPr/>
        </p:nvSpPr>
        <p:spPr>
          <a:xfrm>
            <a:off x="10058132" y="275617"/>
            <a:ext cx="17940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(2021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년 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6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월 기준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endParaRPr lang="ko-KR" altLang="en-US" sz="1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5D77B6-AA96-4936-A0AD-82D2AFC8DCEB}"/>
              </a:ext>
            </a:extLst>
          </p:cNvPr>
          <p:cNvSpPr txBox="1"/>
          <p:nvPr/>
        </p:nvSpPr>
        <p:spPr>
          <a:xfrm>
            <a:off x="2371670" y="1300207"/>
            <a:ext cx="744870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환경변수 추가를 위해서는 </a:t>
            </a:r>
            <a:r>
              <a:rPr lang="en-US" altLang="ko-KR" sz="2200" dirty="0" err="1">
                <a:latin typeface="NanumSquare" panose="020B0600000101010101" pitchFamily="34" charset="-127"/>
                <a:ea typeface="NanumSquare" panose="020B0600000101010101" pitchFamily="34" charset="-127"/>
              </a:rPr>
              <a:t>bash_profile</a:t>
            </a:r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등을 수정해야 합니다</a:t>
            </a:r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. </a:t>
            </a:r>
          </a:p>
          <a:p>
            <a:pPr algn="ctr"/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처음 작업하시는 분들은 아래 영상을 보시기를 바랍니다</a:t>
            </a:r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. </a:t>
            </a:r>
          </a:p>
          <a:p>
            <a:pPr algn="ctr"/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영상주소</a:t>
            </a:r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: https://youtu.be/mCFckNvrCQg</a:t>
            </a:r>
            <a:endParaRPr lang="ko-KR" altLang="en-US" sz="22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3283C1-5942-4324-A916-DFBF5077EE09}"/>
              </a:ext>
            </a:extLst>
          </p:cNvPr>
          <p:cNvSpPr txBox="1"/>
          <p:nvPr/>
        </p:nvSpPr>
        <p:spPr>
          <a:xfrm>
            <a:off x="5198959" y="869320"/>
            <a:ext cx="179408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환경변수 추가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395CC52-BD07-46F6-8283-F15E12E520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2436" y="2519504"/>
            <a:ext cx="6169094" cy="38605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56ABB38-5514-4D65-AECF-978AE0F70BFB}"/>
              </a:ext>
            </a:extLst>
          </p:cNvPr>
          <p:cNvSpPr txBox="1"/>
          <p:nvPr/>
        </p:nvSpPr>
        <p:spPr>
          <a:xfrm>
            <a:off x="228599" y="183284"/>
            <a:ext cx="51730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05. PostgreSQL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설치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(MacOS)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615370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6EB89C-0C10-A14C-A591-D70BA2CA30BD}"/>
              </a:ext>
            </a:extLst>
          </p:cNvPr>
          <p:cNvSpPr txBox="1"/>
          <p:nvPr/>
        </p:nvSpPr>
        <p:spPr>
          <a:xfrm>
            <a:off x="10058132" y="275617"/>
            <a:ext cx="17940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(2021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년 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6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월 기준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endParaRPr lang="ko-KR" altLang="en-US" sz="1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3283C1-5942-4324-A916-DFBF5077EE09}"/>
              </a:ext>
            </a:extLst>
          </p:cNvPr>
          <p:cNvSpPr txBox="1"/>
          <p:nvPr/>
        </p:nvSpPr>
        <p:spPr>
          <a:xfrm>
            <a:off x="5198959" y="869320"/>
            <a:ext cx="179408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환경변수 추가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FAB1172-1737-4B20-AFBF-9ABD1A9AE2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671" y="1484763"/>
            <a:ext cx="10910657" cy="369332"/>
          </a:xfrm>
          <a:prstGeom prst="rect">
            <a:avLst/>
          </a:prstGeom>
          <a:ln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NanumSquare Bold" panose="020B0600000101010101" pitchFamily="50" charset="-127"/>
                <a:ea typeface="NanumSquare Bold" panose="020B0600000101010101" pitchFamily="50" charset="-127"/>
              </a:rPr>
              <a:t>export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anumSquare Bold" panose="020B0600000101010101" pitchFamily="50" charset="-127"/>
                <a:ea typeface="NanumSquare Bold" panose="020B0600000101010101" pitchFamily="50" charset="-127"/>
              </a:rPr>
              <a:t> PATH=/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NanumSquare Bold" panose="020B0600000101010101" pitchFamily="50" charset="-127"/>
                <a:ea typeface="NanumSquare Bold" panose="020B0600000101010101" pitchFamily="50" charset="-127"/>
              </a:rPr>
              <a:t>opt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anumSquare Bold" panose="020B0600000101010101" pitchFamily="50" charset="-127"/>
                <a:ea typeface="NanumSquare Bold" panose="020B0600000101010101" pitchFamily="50" charset="-127"/>
              </a:rPr>
              <a:t>/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NanumSquare Bold" panose="020B0600000101010101" pitchFamily="50" charset="-127"/>
                <a:ea typeface="NanumSquare Bold" panose="020B0600000101010101" pitchFamily="50" charset="-127"/>
              </a:rPr>
              <a:t>homebrew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anumSquare Bold" panose="020B0600000101010101" pitchFamily="50" charset="-127"/>
                <a:ea typeface="NanumSquare Bold" panose="020B0600000101010101" pitchFamily="50" charset="-127"/>
              </a:rPr>
              <a:t>/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NanumSquare Bold" panose="020B0600000101010101" pitchFamily="50" charset="-127"/>
                <a:ea typeface="NanumSquare Bold" panose="020B0600000101010101" pitchFamily="50" charset="-127"/>
              </a:rPr>
              <a:t>bin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anumSquare Bold" panose="020B0600000101010101" pitchFamily="50" charset="-127"/>
                <a:ea typeface="NanumSquare Bold" panose="020B0600000101010101" pitchFamily="50" charset="-127"/>
              </a:rPr>
              <a:t>:$PATH:/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NanumSquare Bold" panose="020B0600000101010101" pitchFamily="50" charset="-127"/>
                <a:ea typeface="NanumSquare Bold" panose="020B0600000101010101" pitchFamily="50" charset="-127"/>
              </a:rPr>
              <a:t>Applications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anumSquare Bold" panose="020B0600000101010101" pitchFamily="50" charset="-127"/>
                <a:ea typeface="NanumSquare Bold" panose="020B0600000101010101" pitchFamily="50" charset="-127"/>
              </a:rPr>
              <a:t>/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NanumSquare Bold" panose="020B0600000101010101" pitchFamily="50" charset="-127"/>
                <a:ea typeface="NanumSquare Bold" panose="020B0600000101010101" pitchFamily="50" charset="-127"/>
              </a:rPr>
              <a:t>Postgres.app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anumSquare Bold" panose="020B0600000101010101" pitchFamily="50" charset="-127"/>
                <a:ea typeface="NanumSquare Bold" panose="020B0600000101010101" pitchFamily="50" charset="-127"/>
              </a:rPr>
              <a:t>/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NanumSquare Bold" panose="020B0600000101010101" pitchFamily="50" charset="-127"/>
                <a:ea typeface="NanumSquare Bold" panose="020B0600000101010101" pitchFamily="50" charset="-127"/>
              </a:rPr>
              <a:t>Contents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anumSquare Bold" panose="020B0600000101010101" pitchFamily="50" charset="-127"/>
                <a:ea typeface="NanumSquare Bold" panose="020B0600000101010101" pitchFamily="50" charset="-127"/>
              </a:rPr>
              <a:t>/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NanumSquare Bold" panose="020B0600000101010101" pitchFamily="50" charset="-127"/>
                <a:ea typeface="NanumSquare Bold" panose="020B0600000101010101" pitchFamily="50" charset="-127"/>
              </a:rPr>
              <a:t>Versions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anumSquare Bold" panose="020B0600000101010101" pitchFamily="50" charset="-127"/>
                <a:ea typeface="NanumSquare Bold" panose="020B0600000101010101" pitchFamily="50" charset="-127"/>
              </a:rPr>
              <a:t>/13/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NanumSquare Bold" panose="020B0600000101010101" pitchFamily="50" charset="-127"/>
                <a:ea typeface="NanumSquare Bold" panose="020B0600000101010101" pitchFamily="50" charset="-127"/>
              </a:rPr>
              <a:t>bin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anumSquare Bold" panose="020B0600000101010101" pitchFamily="50" charset="-127"/>
                <a:ea typeface="NanumSquare Bold" panose="020B0600000101010101" pitchFamily="50" charset="-127"/>
              </a:rPr>
              <a:t> </a:t>
            </a:r>
            <a:endParaRPr kumimoji="0" lang="ko-KR" altLang="ko-KR" sz="4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NanumSquare Bold" panose="020B0600000101010101" pitchFamily="50" charset="-127"/>
              <a:ea typeface="NanumSquare Bold" panose="020B0600000101010101" pitchFamily="50" charset="-127"/>
            </a:endParaRPr>
          </a:p>
        </p:txBody>
      </p:sp>
      <p:sp>
        <p:nvSpPr>
          <p:cNvPr id="10" name="화살표: 오른쪽 29">
            <a:extLst>
              <a:ext uri="{FF2B5EF4-FFF2-40B4-BE49-F238E27FC236}">
                <a16:creationId xmlns:a16="http://schemas.microsoft.com/office/drawing/2014/main" id="{A5A105CD-6439-417F-90D8-FF007F07E9BE}"/>
              </a:ext>
            </a:extLst>
          </p:cNvPr>
          <p:cNvSpPr/>
          <p:nvPr/>
        </p:nvSpPr>
        <p:spPr>
          <a:xfrm rot="5400000">
            <a:off x="5733558" y="2296906"/>
            <a:ext cx="724880" cy="472667"/>
          </a:xfrm>
          <a:prstGeom prst="rightArrow">
            <a:avLst>
              <a:gd name="adj1" fmla="val 36408"/>
              <a:gd name="adj2" fmla="val 62647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KoPubDotum_Pro Medium" pitchFamily="2" charset="-127"/>
              <a:ea typeface="KoPubDotum_Pro Medium" pitchFamily="2" charset="-127"/>
            </a:endParaRPr>
          </a:p>
        </p:txBody>
      </p:sp>
      <p:pic>
        <p:nvPicPr>
          <p:cNvPr id="17411" name="Picture 3" descr="https://dschloe.github.io/img/settings/postgresql_install/macOS/install_07.png">
            <a:extLst>
              <a:ext uri="{FF2B5EF4-FFF2-40B4-BE49-F238E27FC236}">
                <a16:creationId xmlns:a16="http://schemas.microsoft.com/office/drawing/2014/main" id="{904F5E74-48BB-40C6-871C-DDD1F40AD1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1080" y="3079665"/>
            <a:ext cx="8782050" cy="270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2021A46-0585-4097-93CC-8507A15EB81F}"/>
              </a:ext>
            </a:extLst>
          </p:cNvPr>
          <p:cNvSpPr txBox="1"/>
          <p:nvPr/>
        </p:nvSpPr>
        <p:spPr>
          <a:xfrm>
            <a:off x="228599" y="183284"/>
            <a:ext cx="51730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05. PostgreSQL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설치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(MacOS)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559433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 </a:t>
            </a:r>
            <a:fld id="{AF13D911-202B-4710-8554-D7B423191ADD}" type="slidenum">
              <a:rPr lang="ko-KR" altLang="en-US" sz="1000" smtClean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36</a:t>
            </a:fld>
            <a:r>
              <a:rPr lang="ko-KR" altLang="en-US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</a:t>
            </a:r>
            <a:endParaRPr lang="ko-KR" altLang="en-US" sz="1000" dirty="0">
              <a:solidFill>
                <a:schemeClr val="tx1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76281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06. PostgreSQL</a:t>
            </a:r>
            <a:r>
              <a:rPr lang="ko-KR" altLang="en-US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활용을 위한 다양한 </a:t>
            </a:r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GUI</a:t>
            </a:r>
            <a:r>
              <a:rPr lang="ko-KR" altLang="en-US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</a:t>
            </a:r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(Tools)</a:t>
            </a:r>
            <a:endParaRPr lang="ko-KR" altLang="en-US" sz="2800" b="1" dirty="0"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9331D4A-E35D-4C21-B5F5-FB674CF990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9452" y="2247071"/>
            <a:ext cx="3425322" cy="98015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D5EBCB7-789B-4322-87D9-27D9B3E563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7142" y="3579209"/>
            <a:ext cx="3983141" cy="121226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BC194EB-FF74-4714-AB3B-79FA07A82F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2808" y="1647556"/>
            <a:ext cx="3860322" cy="1212261"/>
          </a:xfrm>
          <a:prstGeom prst="rect">
            <a:avLst/>
          </a:prstGeom>
        </p:spPr>
      </p:pic>
      <p:pic>
        <p:nvPicPr>
          <p:cNvPr id="18434" name="Picture 2" descr="Install Last PgAdmin 4 on RHEL/CentOS 7">
            <a:extLst>
              <a:ext uri="{FF2B5EF4-FFF2-40B4-BE49-F238E27FC236}">
                <a16:creationId xmlns:a16="http://schemas.microsoft.com/office/drawing/2014/main" id="{BADE9DB4-0AF4-4DBE-BBBE-0B6BC4313A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8311" y="3698491"/>
            <a:ext cx="4011787" cy="1865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87188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 </a:t>
            </a:r>
            <a:fld id="{AF13D911-202B-4710-8554-D7B423191ADD}" type="slidenum">
              <a:rPr lang="ko-KR" altLang="en-US" sz="1000" smtClean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37</a:t>
            </a:fld>
            <a:r>
              <a:rPr lang="ko-KR" altLang="en-US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</a:t>
            </a:r>
            <a:endParaRPr lang="ko-KR" altLang="en-US" sz="1000" dirty="0">
              <a:solidFill>
                <a:schemeClr val="tx1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DCEEACF-2CC4-4AD2-9225-2A0C90DA94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933" y="1871104"/>
            <a:ext cx="10016133" cy="433099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3ECE0B7-6424-4557-B542-82C06F521803}"/>
              </a:ext>
            </a:extLst>
          </p:cNvPr>
          <p:cNvSpPr txBox="1"/>
          <p:nvPr/>
        </p:nvSpPr>
        <p:spPr>
          <a:xfrm>
            <a:off x="2976674" y="1300207"/>
            <a:ext cx="623869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참조</a:t>
            </a:r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: https://americanopeople.tistory.com/316</a:t>
            </a:r>
            <a:endParaRPr lang="ko-KR" altLang="en-US" sz="22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FDDEDC-CE7C-4295-AB17-B7144D7DCF53}"/>
              </a:ext>
            </a:extLst>
          </p:cNvPr>
          <p:cNvSpPr txBox="1"/>
          <p:nvPr/>
        </p:nvSpPr>
        <p:spPr>
          <a:xfrm>
            <a:off x="228599" y="183284"/>
            <a:ext cx="76281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06. PostgreSQL</a:t>
            </a:r>
            <a:r>
              <a:rPr lang="ko-KR" altLang="en-US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활용을 위한 다양한 </a:t>
            </a:r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GUI</a:t>
            </a:r>
            <a:r>
              <a:rPr lang="ko-KR" altLang="en-US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</a:t>
            </a:r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(Tools)</a:t>
            </a:r>
            <a:endParaRPr lang="ko-KR" altLang="en-US" sz="2800" b="1" dirty="0"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78350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 </a:t>
            </a:r>
            <a:fld id="{AF13D911-202B-4710-8554-D7B423191ADD}" type="slidenum">
              <a:rPr lang="ko-KR" altLang="en-US" sz="1000" smtClean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38</a:t>
            </a:fld>
            <a:r>
              <a:rPr lang="ko-KR" altLang="en-US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</a:t>
            </a:r>
            <a:endParaRPr lang="ko-KR" altLang="en-US" sz="1000" dirty="0">
              <a:solidFill>
                <a:schemeClr val="tx1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3716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07. pgAdmin4</a:t>
            </a:r>
            <a:r>
              <a:rPr lang="ko-KR" altLang="en-US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접속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FFB54DE-0C82-4757-84AF-2839D76C367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364" r="1557" b="24179"/>
          <a:stretch/>
        </p:blipFill>
        <p:spPr>
          <a:xfrm>
            <a:off x="508128" y="2519077"/>
            <a:ext cx="3082823" cy="341365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87B7F74-D19A-4556-AA9C-55A65A09AADF}"/>
              </a:ext>
            </a:extLst>
          </p:cNvPr>
          <p:cNvSpPr txBox="1"/>
          <p:nvPr/>
        </p:nvSpPr>
        <p:spPr>
          <a:xfrm>
            <a:off x="3590952" y="1300207"/>
            <a:ext cx="501015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*PostgreSQL </a:t>
            </a:r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설치 시 설정했던 암호 입력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320B5BC-9137-48A3-98EE-C990AE7111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2321" y="2112885"/>
            <a:ext cx="5649113" cy="187668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80A367F-9917-4080-82F1-C945E232FC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3268" y="4195229"/>
            <a:ext cx="5668166" cy="2143424"/>
          </a:xfrm>
          <a:prstGeom prst="rect">
            <a:avLst/>
          </a:prstGeom>
        </p:spPr>
      </p:pic>
      <p:sp>
        <p:nvSpPr>
          <p:cNvPr id="15" name="화살표: 오른쪽 29">
            <a:extLst>
              <a:ext uri="{FF2B5EF4-FFF2-40B4-BE49-F238E27FC236}">
                <a16:creationId xmlns:a16="http://schemas.microsoft.com/office/drawing/2014/main" id="{1495E669-B435-47D7-B300-EFAB30E62497}"/>
              </a:ext>
            </a:extLst>
          </p:cNvPr>
          <p:cNvSpPr/>
          <p:nvPr/>
        </p:nvSpPr>
        <p:spPr>
          <a:xfrm>
            <a:off x="4289196" y="3989572"/>
            <a:ext cx="724880" cy="472667"/>
          </a:xfrm>
          <a:prstGeom prst="rightArrow">
            <a:avLst>
              <a:gd name="adj1" fmla="val 36408"/>
              <a:gd name="adj2" fmla="val 62647"/>
            </a:avLst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KoPubDotum_Pro Medium" pitchFamily="2" charset="-127"/>
              <a:ea typeface="KoPubDotum_Pro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4866797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 </a:t>
            </a:r>
            <a:fld id="{AF13D911-202B-4710-8554-D7B423191ADD}" type="slidenum">
              <a:rPr lang="ko-KR" altLang="en-US" sz="1000" smtClean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39</a:t>
            </a:fld>
            <a:r>
              <a:rPr lang="ko-KR" altLang="en-US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</a:t>
            </a:r>
            <a:endParaRPr lang="ko-KR" altLang="en-US" sz="1000" dirty="0">
              <a:solidFill>
                <a:schemeClr val="tx1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3716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07. pgAdmin4</a:t>
            </a:r>
            <a:r>
              <a:rPr lang="ko-KR" altLang="en-US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접속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FE732FA-6925-4151-9F34-51FC51BC13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682" y="915972"/>
            <a:ext cx="11071066" cy="5422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509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+mn-cs"/>
            </a:endParaRPr>
          </a:p>
        </p:txBody>
      </p:sp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7374EA5E-DB6E-AB40-9C65-5FE9EBA29C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454" y="1288800"/>
            <a:ext cx="5378400" cy="4183200"/>
          </a:xfrm>
          <a:prstGeom prst="rect">
            <a:avLst/>
          </a:prstGeom>
        </p:spPr>
      </p:pic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13512273-2453-2543-BB37-46F1A9C103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339" y="1288800"/>
            <a:ext cx="5378400" cy="4190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38A59F0-29D6-894F-A812-535CB909FD60}"/>
              </a:ext>
            </a:extLst>
          </p:cNvPr>
          <p:cNvSpPr txBox="1"/>
          <p:nvPr/>
        </p:nvSpPr>
        <p:spPr>
          <a:xfrm>
            <a:off x="228599" y="183284"/>
            <a:ext cx="46362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00.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아나콘다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–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Windows 10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B79BD7-3D6E-264B-948B-93CE82E13557}"/>
              </a:ext>
            </a:extLst>
          </p:cNvPr>
          <p:cNvSpPr txBox="1"/>
          <p:nvPr/>
        </p:nvSpPr>
        <p:spPr>
          <a:xfrm>
            <a:off x="9995615" y="275617"/>
            <a:ext cx="19191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(2020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년 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12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월 기준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endParaRPr lang="ko-KR" altLang="en-US" sz="1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6961799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 </a:t>
            </a:r>
            <a:fld id="{AF13D911-202B-4710-8554-D7B423191ADD}" type="slidenum">
              <a:rPr lang="ko-KR" altLang="en-US" sz="1000" smtClean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40</a:t>
            </a:fld>
            <a:r>
              <a:rPr lang="ko-KR" altLang="en-US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</a:t>
            </a:r>
            <a:endParaRPr lang="ko-KR" altLang="en-US" sz="1000" dirty="0">
              <a:solidFill>
                <a:schemeClr val="tx1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40256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08. pgAdmin4 </a:t>
            </a:r>
            <a:r>
              <a:rPr lang="ko-KR" altLang="en-US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튜토리얼</a:t>
            </a:r>
            <a:endParaRPr lang="en-US" altLang="ko-KR" sz="2800" b="1" dirty="0"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8EDE5D0-079A-48A1-B38A-094E8A146268}"/>
              </a:ext>
            </a:extLst>
          </p:cNvPr>
          <p:cNvSpPr txBox="1"/>
          <p:nvPr/>
        </p:nvSpPr>
        <p:spPr>
          <a:xfrm>
            <a:off x="2948568" y="1047705"/>
            <a:ext cx="629486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공식 튜토리얼</a:t>
            </a:r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: https://www.pgadmin.org/videos/</a:t>
            </a:r>
            <a:endParaRPr lang="ko-KR" altLang="en-US" sz="22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7198165-D132-4B73-879A-CFEE99E45F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7341" y="1584661"/>
            <a:ext cx="8057318" cy="4753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15157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253DFD87-BB1F-4ED6-8594-9E10933C4AF0}"/>
              </a:ext>
            </a:extLst>
          </p:cNvPr>
          <p:cNvSpPr/>
          <p:nvPr/>
        </p:nvSpPr>
        <p:spPr>
          <a:xfrm>
            <a:off x="0" y="2225675"/>
            <a:ext cx="12192000" cy="2406650"/>
          </a:xfrm>
          <a:prstGeom prst="rect">
            <a:avLst/>
          </a:prstGeom>
          <a:solidFill>
            <a:srgbClr val="FDFBF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B3509C2-E0A2-4A20-A764-ACFA58100B20}"/>
              </a:ext>
            </a:extLst>
          </p:cNvPr>
          <p:cNvSpPr txBox="1"/>
          <p:nvPr/>
        </p:nvSpPr>
        <p:spPr>
          <a:xfrm>
            <a:off x="2344973" y="2456476"/>
            <a:ext cx="711765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SQL Shell </a:t>
            </a:r>
            <a:r>
              <a:rPr kumimoji="0" lang="ko-KR" altLang="en-US" sz="7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명령어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04E4D20-C217-4237-BC51-DFADDDD72154}"/>
              </a:ext>
            </a:extLst>
          </p:cNvPr>
          <p:cNvSpPr txBox="1"/>
          <p:nvPr/>
        </p:nvSpPr>
        <p:spPr>
          <a:xfrm>
            <a:off x="8240732" y="3772584"/>
            <a:ext cx="16155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srgbClr val="646464"/>
                </a:solidFill>
                <a:effectLst/>
                <a:uLnTx/>
                <a:uFillTx/>
                <a:latin typeface="08서울한강체 L" panose="02020603020101020101" pitchFamily="18" charset="-127"/>
                <a:ea typeface="08서울한강체 L" panose="02020603020101020101" pitchFamily="18" charset="-127"/>
                <a:cs typeface="+mn-cs"/>
              </a:rPr>
              <a:t>with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646464"/>
              </a:solidFill>
              <a:effectLst/>
              <a:uLnTx/>
              <a:uFillTx/>
              <a:latin typeface="08서울한강체 L" panose="02020603020101020101" pitchFamily="18" charset="-127"/>
              <a:ea typeface="08서울한강체 L" panose="02020603020101020101" pitchFamily="18" charset="-127"/>
              <a:cs typeface="+mn-cs"/>
            </a:endParaRPr>
          </a:p>
        </p:txBody>
      </p:sp>
      <p:pic>
        <p:nvPicPr>
          <p:cNvPr id="3" name="그래픽 2">
            <a:extLst>
              <a:ext uri="{FF2B5EF4-FFF2-40B4-BE49-F238E27FC236}">
                <a16:creationId xmlns:a16="http://schemas.microsoft.com/office/drawing/2014/main" id="{4137D6D8-49E8-4059-8581-FD3D84CB7E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62627" y="3148658"/>
            <a:ext cx="1335300" cy="1483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38745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 </a:t>
            </a:r>
            <a:fld id="{AF13D911-202B-4710-8554-D7B423191ADD}" type="slidenum">
              <a:rPr lang="ko-KR" altLang="en-US" sz="1000" smtClean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42</a:t>
            </a:fld>
            <a:r>
              <a:rPr lang="ko-KR" altLang="en-US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</a:t>
            </a:r>
            <a:endParaRPr lang="ko-KR" altLang="en-US" sz="1000" dirty="0">
              <a:solidFill>
                <a:schemeClr val="tx1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5397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01. SQL</a:t>
            </a:r>
            <a:r>
              <a:rPr lang="ko-KR" altLang="en-US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</a:t>
            </a:r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Shell</a:t>
            </a:r>
            <a:r>
              <a:rPr lang="ko-KR" altLang="en-US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명령어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20D6B5E7-5C20-4A67-89BA-C46C2A3BB5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0659163"/>
              </p:ext>
            </p:extLst>
          </p:nvPr>
        </p:nvGraphicFramePr>
        <p:xfrm>
          <a:off x="1998475" y="1010828"/>
          <a:ext cx="8127999" cy="22250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730146">
                  <a:extLst>
                    <a:ext uri="{9D8B030D-6E8A-4147-A177-3AD203B41FA5}">
                      <a16:colId xmlns:a16="http://schemas.microsoft.com/office/drawing/2014/main" val="2694933913"/>
                    </a:ext>
                  </a:extLst>
                </a:gridCol>
                <a:gridCol w="4891596">
                  <a:extLst>
                    <a:ext uri="{9D8B030D-6E8A-4147-A177-3AD203B41FA5}">
                      <a16:colId xmlns:a16="http://schemas.microsoft.com/office/drawing/2014/main" val="1737529984"/>
                    </a:ext>
                  </a:extLst>
                </a:gridCol>
                <a:gridCol w="1506257">
                  <a:extLst>
                    <a:ext uri="{9D8B030D-6E8A-4147-A177-3AD203B41FA5}">
                      <a16:colId xmlns:a16="http://schemas.microsoft.com/office/drawing/2014/main" val="42534532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명 령 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설 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예시 코드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26188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\q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psql</a:t>
                      </a:r>
                      <a:r>
                        <a:rPr lang="ko-KR" altLang="en-US" dirty="0"/>
                        <a:t>을 종료합니다</a:t>
                      </a:r>
                      <a:r>
                        <a:rPr lang="en-US" altLang="ko-KR" dirty="0"/>
                        <a:t>.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-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03575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\l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데이터베이스를 조회합니다</a:t>
                      </a:r>
                      <a:r>
                        <a:rPr lang="en-US" altLang="ko-KR" dirty="0"/>
                        <a:t>.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-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41110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\c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입력한 데이터베이스로 이동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\c DB</a:t>
                      </a:r>
                      <a:r>
                        <a:rPr lang="ko-KR" altLang="en-US" dirty="0"/>
                        <a:t>이름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28700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\e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외부편집기로 </a:t>
                      </a:r>
                      <a:r>
                        <a:rPr lang="en-US" altLang="ko-KR" dirty="0"/>
                        <a:t>SQL</a:t>
                      </a:r>
                      <a:r>
                        <a:rPr lang="ko-KR" altLang="en-US" dirty="0"/>
                        <a:t>쿼리를 입력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-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31629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\dt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현재 데이터베이스에서 테이블을 확인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2772501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1DCC77A2-C0C2-4F70-ACDF-D91170ED83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284" y="3612440"/>
            <a:ext cx="9809190" cy="2726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03543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253DFD87-BB1F-4ED6-8594-9E10933C4AF0}"/>
              </a:ext>
            </a:extLst>
          </p:cNvPr>
          <p:cNvSpPr/>
          <p:nvPr/>
        </p:nvSpPr>
        <p:spPr>
          <a:xfrm>
            <a:off x="0" y="2225675"/>
            <a:ext cx="12192000" cy="2406650"/>
          </a:xfrm>
          <a:prstGeom prst="rect">
            <a:avLst/>
          </a:prstGeom>
          <a:solidFill>
            <a:srgbClr val="FDFBF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B3509C2-E0A2-4A20-A764-ACFA58100B20}"/>
              </a:ext>
            </a:extLst>
          </p:cNvPr>
          <p:cNvSpPr txBox="1"/>
          <p:nvPr/>
        </p:nvSpPr>
        <p:spPr>
          <a:xfrm>
            <a:off x="1781521" y="2456476"/>
            <a:ext cx="824456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DB </a:t>
            </a:r>
            <a:r>
              <a:rPr kumimoji="0" lang="ko-KR" altLang="en-US" sz="7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생성 및 삭제하기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04E4D20-C217-4237-BC51-DFADDDD72154}"/>
              </a:ext>
            </a:extLst>
          </p:cNvPr>
          <p:cNvSpPr txBox="1"/>
          <p:nvPr/>
        </p:nvSpPr>
        <p:spPr>
          <a:xfrm>
            <a:off x="8240732" y="3772584"/>
            <a:ext cx="16155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srgbClr val="646464"/>
                </a:solidFill>
                <a:effectLst/>
                <a:uLnTx/>
                <a:uFillTx/>
                <a:latin typeface="08서울한강체 L" panose="02020603020101020101" pitchFamily="18" charset="-127"/>
                <a:ea typeface="08서울한강체 L" panose="02020603020101020101" pitchFamily="18" charset="-127"/>
                <a:cs typeface="+mn-cs"/>
              </a:rPr>
              <a:t>with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646464"/>
              </a:solidFill>
              <a:effectLst/>
              <a:uLnTx/>
              <a:uFillTx/>
              <a:latin typeface="08서울한강체 L" panose="02020603020101020101" pitchFamily="18" charset="-127"/>
              <a:ea typeface="08서울한강체 L" panose="02020603020101020101" pitchFamily="18" charset="-127"/>
              <a:cs typeface="+mn-cs"/>
            </a:endParaRPr>
          </a:p>
        </p:txBody>
      </p:sp>
      <p:pic>
        <p:nvPicPr>
          <p:cNvPr id="3" name="그래픽 2">
            <a:extLst>
              <a:ext uri="{FF2B5EF4-FFF2-40B4-BE49-F238E27FC236}">
                <a16:creationId xmlns:a16="http://schemas.microsoft.com/office/drawing/2014/main" id="{4137D6D8-49E8-4059-8581-FD3D84CB7E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62627" y="3148658"/>
            <a:ext cx="1335300" cy="1483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92884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 </a:t>
            </a:r>
            <a:fld id="{AF13D911-202B-4710-8554-D7B423191ADD}" type="slidenum">
              <a:rPr lang="ko-KR" altLang="en-US" sz="1000" smtClean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44</a:t>
            </a:fld>
            <a:r>
              <a:rPr lang="ko-KR" altLang="en-US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</a:t>
            </a:r>
            <a:endParaRPr lang="ko-KR" altLang="en-US" sz="1000" dirty="0">
              <a:solidFill>
                <a:schemeClr val="tx1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1470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01. DB</a:t>
            </a:r>
            <a:r>
              <a:rPr lang="ko-KR" altLang="en-US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생성 </a:t>
            </a:r>
            <a:r>
              <a:rPr lang="ko-KR" altLang="en-US" sz="2800" b="1" dirty="0" err="1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쿼리문</a:t>
            </a:r>
            <a:endParaRPr lang="ko-KR" altLang="en-US" sz="2800" b="1" dirty="0"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39AE2BD2-1E08-448C-992E-08939AC836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6768900"/>
              </p:ext>
            </p:extLst>
          </p:nvPr>
        </p:nvGraphicFramePr>
        <p:xfrm>
          <a:off x="2032000" y="3139440"/>
          <a:ext cx="8128000" cy="57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0">
                  <a:extLst>
                    <a:ext uri="{9D8B030D-6E8A-4147-A177-3AD203B41FA5}">
                      <a16:colId xmlns:a16="http://schemas.microsoft.com/office/drawing/2014/main" val="19346954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3200" dirty="0"/>
                        <a:t>CREATE</a:t>
                      </a:r>
                      <a:r>
                        <a:rPr lang="ko-KR" altLang="en-US" sz="3200" dirty="0"/>
                        <a:t> </a:t>
                      </a:r>
                      <a:r>
                        <a:rPr lang="en-US" altLang="ko-KR" sz="3200" dirty="0"/>
                        <a:t>DATABASE</a:t>
                      </a:r>
                      <a:r>
                        <a:rPr lang="ko-KR" altLang="en-US" sz="3200" dirty="0"/>
                        <a:t> </a:t>
                      </a:r>
                      <a:r>
                        <a:rPr lang="en-US" altLang="ko-KR" sz="3200" dirty="0">
                          <a:solidFill>
                            <a:srgbClr val="FFFF00"/>
                          </a:solidFill>
                        </a:rPr>
                        <a:t>store</a:t>
                      </a:r>
                      <a:r>
                        <a:rPr lang="en-US" altLang="ko-KR" sz="3200" dirty="0"/>
                        <a:t>;</a:t>
                      </a:r>
                      <a:endParaRPr lang="ko-KR" altLang="en-U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296416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BA9FB0FE-2B61-480F-9FCA-DCB67E277FF7}"/>
              </a:ext>
            </a:extLst>
          </p:cNvPr>
          <p:cNvSpPr txBox="1"/>
          <p:nvPr/>
        </p:nvSpPr>
        <p:spPr>
          <a:xfrm>
            <a:off x="4306796" y="2539154"/>
            <a:ext cx="299248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DATABASE </a:t>
            </a:r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생성 </a:t>
            </a:r>
            <a:r>
              <a:rPr lang="ko-KR" altLang="en-US" sz="2200" dirty="0" err="1">
                <a:latin typeface="NanumSquare" panose="020B0600000101010101" pitchFamily="34" charset="-127"/>
                <a:ea typeface="NanumSquare" panose="020B0600000101010101" pitchFamily="34" charset="-127"/>
              </a:rPr>
              <a:t>쿼리문</a:t>
            </a:r>
            <a:endParaRPr lang="ko-KR" altLang="en-US" sz="22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9" name="왼쪽 중괄호 8">
            <a:extLst>
              <a:ext uri="{FF2B5EF4-FFF2-40B4-BE49-F238E27FC236}">
                <a16:creationId xmlns:a16="http://schemas.microsoft.com/office/drawing/2014/main" id="{9F804241-85CC-4E57-B60D-91EEBEA12CD2}"/>
              </a:ext>
            </a:extLst>
          </p:cNvPr>
          <p:cNvSpPr/>
          <p:nvPr/>
        </p:nvSpPr>
        <p:spPr>
          <a:xfrm rot="16200000">
            <a:off x="6303969" y="3463110"/>
            <a:ext cx="220298" cy="94991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B46DCD-FEC4-4D70-B33B-B723D56C4931}"/>
              </a:ext>
            </a:extLst>
          </p:cNvPr>
          <p:cNvSpPr txBox="1"/>
          <p:nvPr/>
        </p:nvSpPr>
        <p:spPr>
          <a:xfrm>
            <a:off x="5260597" y="4157573"/>
            <a:ext cx="230704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>
                <a:latin typeface="NanumSquare" panose="020B0600000101010101" pitchFamily="34" charset="-127"/>
                <a:ea typeface="NanumSquare" panose="020B0600000101010101" pitchFamily="34" charset="-127"/>
              </a:rPr>
              <a:t>데이터베이스 이름</a:t>
            </a:r>
            <a:endParaRPr lang="ko-KR" altLang="en-US" sz="22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7279239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 </a:t>
            </a:r>
            <a:fld id="{AF13D911-202B-4710-8554-D7B423191ADD}" type="slidenum">
              <a:rPr lang="ko-KR" altLang="en-US" sz="1000" smtClean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45</a:t>
            </a:fld>
            <a:r>
              <a:rPr lang="ko-KR" altLang="en-US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</a:t>
            </a:r>
            <a:endParaRPr lang="ko-KR" altLang="en-US" sz="1000" dirty="0">
              <a:solidFill>
                <a:schemeClr val="tx1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45913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02. DB</a:t>
            </a:r>
            <a:r>
              <a:rPr lang="ko-KR" altLang="en-US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접속 </a:t>
            </a:r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SHELL SCRIPT</a:t>
            </a:r>
            <a:endParaRPr lang="ko-KR" altLang="en-US" sz="2800" b="1" dirty="0"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39AE2BD2-1E08-448C-992E-08939AC836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4689665"/>
              </p:ext>
            </p:extLst>
          </p:nvPr>
        </p:nvGraphicFramePr>
        <p:xfrm>
          <a:off x="2032000" y="972849"/>
          <a:ext cx="8128000" cy="57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0">
                  <a:extLst>
                    <a:ext uri="{9D8B030D-6E8A-4147-A177-3AD203B41FA5}">
                      <a16:colId xmlns:a16="http://schemas.microsoft.com/office/drawing/2014/main" val="19346954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3200" dirty="0"/>
                        <a:t>\c </a:t>
                      </a:r>
                      <a:r>
                        <a:rPr lang="en-US" altLang="ko-KR" sz="3200" dirty="0">
                          <a:solidFill>
                            <a:srgbClr val="FFFF00"/>
                          </a:solidFill>
                        </a:rPr>
                        <a:t>store</a:t>
                      </a:r>
                      <a:endParaRPr lang="ko-KR" altLang="en-US" sz="3200" dirty="0">
                        <a:solidFill>
                          <a:srgbClr val="FFFF00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296416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99D87F76-9690-4D3D-BBE1-AABCE66E89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810" y="2609983"/>
            <a:ext cx="10132380" cy="3728670"/>
          </a:xfrm>
          <a:prstGeom prst="rect">
            <a:avLst/>
          </a:prstGeom>
        </p:spPr>
      </p:pic>
      <p:sp>
        <p:nvSpPr>
          <p:cNvPr id="11" name="왼쪽 중괄호 10">
            <a:extLst>
              <a:ext uri="{FF2B5EF4-FFF2-40B4-BE49-F238E27FC236}">
                <a16:creationId xmlns:a16="http://schemas.microsoft.com/office/drawing/2014/main" id="{7319CFB6-5481-41B5-95A9-703E0ABBA3BC}"/>
              </a:ext>
            </a:extLst>
          </p:cNvPr>
          <p:cNvSpPr/>
          <p:nvPr/>
        </p:nvSpPr>
        <p:spPr>
          <a:xfrm rot="16200000">
            <a:off x="3161274" y="1239207"/>
            <a:ext cx="220298" cy="94991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8F5221F-FFA9-419E-B87C-7421AFD4AFBA}"/>
              </a:ext>
            </a:extLst>
          </p:cNvPr>
          <p:cNvSpPr txBox="1"/>
          <p:nvPr/>
        </p:nvSpPr>
        <p:spPr>
          <a:xfrm>
            <a:off x="2117902" y="1876358"/>
            <a:ext cx="230704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데이터베이스 이름</a:t>
            </a:r>
          </a:p>
        </p:txBody>
      </p:sp>
    </p:spTree>
    <p:extLst>
      <p:ext uri="{BB962C8B-B14F-4D97-AF65-F5344CB8AC3E}">
        <p14:creationId xmlns:p14="http://schemas.microsoft.com/office/powerpoint/2010/main" val="115368235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 </a:t>
            </a:r>
            <a:fld id="{AF13D911-202B-4710-8554-D7B423191ADD}" type="slidenum">
              <a:rPr lang="ko-KR" altLang="en-US" sz="1000" smtClean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46</a:t>
            </a:fld>
            <a:r>
              <a:rPr lang="ko-KR" altLang="en-US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</a:t>
            </a:r>
            <a:endParaRPr lang="ko-KR" altLang="en-US" sz="1000" dirty="0">
              <a:solidFill>
                <a:schemeClr val="tx1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1470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03. DB</a:t>
            </a:r>
            <a:r>
              <a:rPr lang="ko-KR" altLang="en-US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삭제 </a:t>
            </a:r>
            <a:r>
              <a:rPr lang="ko-KR" altLang="en-US" sz="2800" b="1" dirty="0" err="1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쿼리문</a:t>
            </a:r>
            <a:endParaRPr lang="ko-KR" altLang="en-US" sz="2800" b="1" dirty="0"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39AE2BD2-1E08-448C-992E-08939AC836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3503230"/>
              </p:ext>
            </p:extLst>
          </p:nvPr>
        </p:nvGraphicFramePr>
        <p:xfrm>
          <a:off x="2032000" y="3139440"/>
          <a:ext cx="8128000" cy="57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0">
                  <a:extLst>
                    <a:ext uri="{9D8B030D-6E8A-4147-A177-3AD203B41FA5}">
                      <a16:colId xmlns:a16="http://schemas.microsoft.com/office/drawing/2014/main" val="19346954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3200" dirty="0">
                          <a:solidFill>
                            <a:srgbClr val="FFFF00"/>
                          </a:solidFill>
                        </a:rPr>
                        <a:t>DROP</a:t>
                      </a:r>
                      <a:r>
                        <a:rPr lang="ko-KR" altLang="en-US" sz="3200" dirty="0"/>
                        <a:t> </a:t>
                      </a:r>
                      <a:r>
                        <a:rPr lang="en-US" altLang="ko-KR" sz="3200" dirty="0"/>
                        <a:t>DATABASE</a:t>
                      </a:r>
                      <a:r>
                        <a:rPr lang="ko-KR" altLang="en-US" sz="3200" dirty="0"/>
                        <a:t> </a:t>
                      </a:r>
                      <a:r>
                        <a:rPr lang="en-US" altLang="ko-KR" sz="3200" dirty="0">
                          <a:solidFill>
                            <a:schemeClr val="bg1"/>
                          </a:solidFill>
                        </a:rPr>
                        <a:t>store</a:t>
                      </a:r>
                      <a:r>
                        <a:rPr lang="en-US" altLang="ko-KR" sz="3200" dirty="0"/>
                        <a:t>;</a:t>
                      </a:r>
                      <a:endParaRPr lang="ko-KR" altLang="en-U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296416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BA9FB0FE-2B61-480F-9FCA-DCB67E277FF7}"/>
              </a:ext>
            </a:extLst>
          </p:cNvPr>
          <p:cNvSpPr txBox="1"/>
          <p:nvPr/>
        </p:nvSpPr>
        <p:spPr>
          <a:xfrm>
            <a:off x="4306796" y="2539154"/>
            <a:ext cx="299248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DATABASE </a:t>
            </a:r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삭제 </a:t>
            </a:r>
            <a:r>
              <a:rPr lang="ko-KR" altLang="en-US" sz="2200" dirty="0" err="1">
                <a:latin typeface="NanumSquare" panose="020B0600000101010101" pitchFamily="34" charset="-127"/>
                <a:ea typeface="NanumSquare" panose="020B0600000101010101" pitchFamily="34" charset="-127"/>
              </a:rPr>
              <a:t>쿼리문</a:t>
            </a:r>
            <a:endParaRPr lang="ko-KR" altLang="en-US" sz="22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0040957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253DFD87-BB1F-4ED6-8594-9E10933C4AF0}"/>
              </a:ext>
            </a:extLst>
          </p:cNvPr>
          <p:cNvSpPr/>
          <p:nvPr/>
        </p:nvSpPr>
        <p:spPr>
          <a:xfrm>
            <a:off x="0" y="2225675"/>
            <a:ext cx="12192000" cy="2406650"/>
          </a:xfrm>
          <a:prstGeom prst="rect">
            <a:avLst/>
          </a:prstGeom>
          <a:solidFill>
            <a:srgbClr val="FDFBF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B3509C2-E0A2-4A20-A764-ACFA58100B20}"/>
              </a:ext>
            </a:extLst>
          </p:cNvPr>
          <p:cNvSpPr txBox="1"/>
          <p:nvPr/>
        </p:nvSpPr>
        <p:spPr>
          <a:xfrm>
            <a:off x="1123328" y="2456476"/>
            <a:ext cx="956095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TABLE </a:t>
            </a:r>
            <a:r>
              <a:rPr kumimoji="0" lang="ko-KR" altLang="en-US" sz="7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생성 및 삭제하기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04E4D20-C217-4237-BC51-DFADDDD72154}"/>
              </a:ext>
            </a:extLst>
          </p:cNvPr>
          <p:cNvSpPr txBox="1"/>
          <p:nvPr/>
        </p:nvSpPr>
        <p:spPr>
          <a:xfrm>
            <a:off x="9725574" y="3821399"/>
            <a:ext cx="16155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srgbClr val="646464"/>
                </a:solidFill>
                <a:effectLst/>
                <a:uLnTx/>
                <a:uFillTx/>
                <a:latin typeface="08서울한강체 L" panose="02020603020101020101" pitchFamily="18" charset="-127"/>
                <a:ea typeface="08서울한강체 L" panose="02020603020101020101" pitchFamily="18" charset="-127"/>
                <a:cs typeface="+mn-cs"/>
              </a:rPr>
              <a:t>with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646464"/>
              </a:solidFill>
              <a:effectLst/>
              <a:uLnTx/>
              <a:uFillTx/>
              <a:latin typeface="08서울한강체 L" panose="02020603020101020101" pitchFamily="18" charset="-127"/>
              <a:ea typeface="08서울한강체 L" panose="02020603020101020101" pitchFamily="18" charset="-127"/>
              <a:cs typeface="+mn-cs"/>
            </a:endParaRPr>
          </a:p>
        </p:txBody>
      </p:sp>
      <p:pic>
        <p:nvPicPr>
          <p:cNvPr id="3" name="그래픽 2">
            <a:extLst>
              <a:ext uri="{FF2B5EF4-FFF2-40B4-BE49-F238E27FC236}">
                <a16:creationId xmlns:a16="http://schemas.microsoft.com/office/drawing/2014/main" id="{4137D6D8-49E8-4059-8581-FD3D84CB7E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70489" y="3148658"/>
            <a:ext cx="1335300" cy="1483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48558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7494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01. TABLE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 생성 </a:t>
            </a:r>
            <a:r>
              <a:rPr kumimoji="0" lang="ko-KR" alt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쿼리문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39AE2BD2-1E08-448C-992E-08939AC836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6958066"/>
              </p:ext>
            </p:extLst>
          </p:nvPr>
        </p:nvGraphicFramePr>
        <p:xfrm>
          <a:off x="2032000" y="3139440"/>
          <a:ext cx="8128000" cy="2042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0">
                  <a:extLst>
                    <a:ext uri="{9D8B030D-6E8A-4147-A177-3AD203B41FA5}">
                      <a16:colId xmlns:a16="http://schemas.microsoft.com/office/drawing/2014/main" val="19346954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3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CREATE TABLE </a:t>
                      </a:r>
                      <a:r>
                        <a:rPr lang="en-US" altLang="ko-KR" sz="3200" dirty="0" err="1">
                          <a:solidFill>
                            <a:schemeClr val="tx1"/>
                          </a:solidFill>
                        </a:rPr>
                        <a:t>book_store</a:t>
                      </a:r>
                      <a:r>
                        <a:rPr lang="en-US" altLang="ko-KR" sz="3200" dirty="0">
                          <a:solidFill>
                            <a:schemeClr val="tx1"/>
                          </a:solidFill>
                        </a:rPr>
                        <a:t> (</a:t>
                      </a:r>
                    </a:p>
                    <a:p>
                      <a:pPr latinLnBrk="1"/>
                      <a:r>
                        <a:rPr lang="en-US" altLang="ko-KR" sz="3200" dirty="0">
                          <a:solidFill>
                            <a:schemeClr val="tx1"/>
                          </a:solidFill>
                        </a:rPr>
                        <a:t>      </a:t>
                      </a:r>
                      <a:r>
                        <a:rPr lang="en-US" altLang="ko-KR" sz="3200" dirty="0" err="1">
                          <a:solidFill>
                            <a:schemeClr val="tx1"/>
                          </a:solidFill>
                        </a:rPr>
                        <a:t>column_name</a:t>
                      </a:r>
                      <a:r>
                        <a:rPr lang="en-US" altLang="ko-KR" sz="3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3200" dirty="0" err="1">
                          <a:solidFill>
                            <a:schemeClr val="tx1"/>
                          </a:solidFill>
                        </a:rPr>
                        <a:t>data_type</a:t>
                      </a:r>
                      <a:endParaRPr lang="en-US" altLang="ko-KR" sz="3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3200" dirty="0">
                          <a:solidFill>
                            <a:schemeClr val="tx1"/>
                          </a:solidFill>
                        </a:rPr>
                        <a:t>      …</a:t>
                      </a:r>
                    </a:p>
                    <a:p>
                      <a:pPr latinLnBrk="1"/>
                      <a:r>
                        <a:rPr lang="en-US" altLang="ko-KR" sz="3200" dirty="0">
                          <a:solidFill>
                            <a:schemeClr val="tx1"/>
                          </a:solidFill>
                        </a:rPr>
                        <a:t>);</a:t>
                      </a:r>
                      <a:endParaRPr lang="ko-KR" altLang="en-US" sz="3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296416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BA9FB0FE-2B61-480F-9FCA-DCB67E277FF7}"/>
              </a:ext>
            </a:extLst>
          </p:cNvPr>
          <p:cNvSpPr txBox="1"/>
          <p:nvPr/>
        </p:nvSpPr>
        <p:spPr>
          <a:xfrm>
            <a:off x="4659781" y="2539154"/>
            <a:ext cx="228652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Table 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생성 </a:t>
            </a:r>
            <a:r>
              <a:rPr kumimoji="0" lang="ko-KR" alt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쿼리문</a:t>
            </a:r>
            <a:endParaRPr kumimoji="0" lang="ko-KR" alt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5818644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6391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02.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데이터 타입의 종류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A3AA524-D86C-0D4F-9F61-DA942230636B}"/>
              </a:ext>
            </a:extLst>
          </p:cNvPr>
          <p:cNvSpPr txBox="1"/>
          <p:nvPr/>
        </p:nvSpPr>
        <p:spPr>
          <a:xfrm>
            <a:off x="1253067" y="1487923"/>
            <a:ext cx="3448957" cy="38821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b="1" dirty="0" err="1"/>
              <a:t>숫자형</a:t>
            </a:r>
            <a:r>
              <a:rPr lang="ko-KR" altLang="en-US" b="1" dirty="0"/>
              <a:t> </a:t>
            </a:r>
            <a:r>
              <a:rPr lang="en-US" altLang="ko-KR" b="1" dirty="0"/>
              <a:t>(Numeric</a:t>
            </a:r>
            <a:r>
              <a:rPr lang="ko-KR" altLang="en-US" b="1" dirty="0"/>
              <a:t> </a:t>
            </a:r>
            <a:r>
              <a:rPr lang="en-US" altLang="ko-KR" b="1" dirty="0"/>
              <a:t>Types)</a:t>
            </a:r>
          </a:p>
          <a:p>
            <a:pPr marL="285750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dirty="0" err="1"/>
              <a:t>화폐형</a:t>
            </a:r>
            <a:r>
              <a:rPr lang="ko-KR" altLang="en-US" dirty="0"/>
              <a:t> </a:t>
            </a:r>
            <a:r>
              <a:rPr lang="en-US" altLang="ko-KR" dirty="0"/>
              <a:t>(Monetary Types)</a:t>
            </a:r>
          </a:p>
          <a:p>
            <a:pPr marL="285750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b="1" dirty="0"/>
              <a:t>문자형 </a:t>
            </a:r>
            <a:r>
              <a:rPr lang="en-US" altLang="ko-KR" b="1" dirty="0"/>
              <a:t>(Character Types) </a:t>
            </a:r>
          </a:p>
          <a:p>
            <a:pPr marL="285750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b="1" dirty="0"/>
              <a:t>날짜 및 시간 </a:t>
            </a:r>
            <a:r>
              <a:rPr lang="en-US" altLang="ko-KR" b="1" dirty="0"/>
              <a:t>(Date &amp; Time)</a:t>
            </a:r>
          </a:p>
          <a:p>
            <a:pPr marL="285750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b="1" dirty="0" err="1"/>
              <a:t>불리언형</a:t>
            </a:r>
            <a:r>
              <a:rPr lang="ko-KR" altLang="en-US" b="1" dirty="0"/>
              <a:t> </a:t>
            </a:r>
            <a:r>
              <a:rPr lang="en-US" altLang="ko-KR" b="1" dirty="0"/>
              <a:t>(Boolean</a:t>
            </a:r>
            <a:r>
              <a:rPr lang="ko-KR" altLang="en-US" b="1" dirty="0"/>
              <a:t> </a:t>
            </a:r>
            <a:r>
              <a:rPr lang="en-US" altLang="ko-KR" b="1" dirty="0"/>
              <a:t>Types)</a:t>
            </a:r>
          </a:p>
          <a:p>
            <a:pPr marL="285750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dirty="0" err="1"/>
              <a:t>배열형</a:t>
            </a:r>
            <a:r>
              <a:rPr lang="ko-KR" altLang="en-US" dirty="0"/>
              <a:t> </a:t>
            </a:r>
            <a:r>
              <a:rPr lang="en-US" altLang="ko-KR" dirty="0"/>
              <a:t>(Array</a:t>
            </a:r>
            <a:r>
              <a:rPr lang="ko-KR" altLang="en-US" dirty="0"/>
              <a:t> </a:t>
            </a:r>
            <a:r>
              <a:rPr lang="en-US" altLang="ko-KR" dirty="0"/>
              <a:t>Types)</a:t>
            </a:r>
          </a:p>
          <a:p>
            <a:pPr marL="285750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dirty="0" err="1"/>
              <a:t>제이슨형</a:t>
            </a:r>
            <a:r>
              <a:rPr lang="en-US" altLang="ko-KR" dirty="0"/>
              <a:t> (Json Types)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19483895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+mn-cs"/>
            </a:endParaRPr>
          </a:p>
        </p:txBody>
      </p:sp>
      <p:pic>
        <p:nvPicPr>
          <p:cNvPr id="11" name="Picture 10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F46CF9F6-5928-3D40-ADEB-38E7EB07F9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145" y="1081748"/>
            <a:ext cx="6399983" cy="499301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3D218CE-B4DA-9241-BF21-8FFF70B9F7DD}"/>
              </a:ext>
            </a:extLst>
          </p:cNvPr>
          <p:cNvSpPr txBox="1"/>
          <p:nvPr/>
        </p:nvSpPr>
        <p:spPr>
          <a:xfrm>
            <a:off x="7101519" y="2944236"/>
            <a:ext cx="4599336" cy="634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ko-KR" altLang="en-US" sz="1600" b="1" u="sng" dirty="0">
                <a:solidFill>
                  <a:schemeClr val="accent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환경 변수</a:t>
            </a:r>
            <a:r>
              <a:rPr lang="ko-KR" altLang="en-US" sz="16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의 개념을 잘 모른다면 추가하지 않는다</a:t>
            </a:r>
            <a:r>
              <a:rPr lang="en-US" altLang="ko-KR" sz="16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.</a:t>
            </a:r>
            <a:r>
              <a:rPr lang="ko-KR" altLang="en-US" sz="16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 </a:t>
            </a:r>
            <a:endParaRPr lang="en-US" altLang="ko-KR" sz="1600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ko-KR" altLang="en-US" sz="1600" b="1" u="sng" dirty="0">
                <a:solidFill>
                  <a:schemeClr val="accent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환경 변수</a:t>
            </a:r>
            <a:r>
              <a:rPr lang="ko-KR" altLang="en-US" sz="16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는 언제든지 추가가 가능하다</a:t>
            </a:r>
            <a:r>
              <a:rPr lang="en-US" altLang="ko-KR" sz="16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.</a:t>
            </a:r>
            <a:r>
              <a:rPr lang="ko-KR" altLang="en-US" sz="16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 </a:t>
            </a:r>
            <a:endParaRPr lang="en-US" altLang="ko-KR" sz="1600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C2AF647-4ED3-204D-9377-AFB3EAE22D90}"/>
              </a:ext>
            </a:extLst>
          </p:cNvPr>
          <p:cNvSpPr/>
          <p:nvPr/>
        </p:nvSpPr>
        <p:spPr>
          <a:xfrm>
            <a:off x="1079292" y="2563318"/>
            <a:ext cx="4557010" cy="1079292"/>
          </a:xfrm>
          <a:prstGeom prst="rect">
            <a:avLst/>
          </a:prstGeom>
          <a:noFill/>
          <a:ln w="666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cxnSp>
        <p:nvCxnSpPr>
          <p:cNvPr id="16" name="Curved Connector 15">
            <a:extLst>
              <a:ext uri="{FF2B5EF4-FFF2-40B4-BE49-F238E27FC236}">
                <a16:creationId xmlns:a16="http://schemas.microsoft.com/office/drawing/2014/main" id="{25C6B87C-F8E3-5F4C-9288-C465AFFC58FF}"/>
              </a:ext>
            </a:extLst>
          </p:cNvPr>
          <p:cNvCxnSpPr>
            <a:stCxn id="12" idx="3"/>
            <a:endCxn id="13" idx="1"/>
          </p:cNvCxnSpPr>
          <p:nvPr/>
        </p:nvCxnSpPr>
        <p:spPr>
          <a:xfrm>
            <a:off x="5636302" y="3102964"/>
            <a:ext cx="1465217" cy="158282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284E9D6-D25A-4E4C-8DF4-A4155FA70F63}"/>
              </a:ext>
            </a:extLst>
          </p:cNvPr>
          <p:cNvSpPr txBox="1"/>
          <p:nvPr/>
        </p:nvSpPr>
        <p:spPr>
          <a:xfrm>
            <a:off x="228599" y="183284"/>
            <a:ext cx="46362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00.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아나콘다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–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Windows 10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6D3127C-4984-8F44-9E53-705A4880AE9D}"/>
              </a:ext>
            </a:extLst>
          </p:cNvPr>
          <p:cNvSpPr txBox="1"/>
          <p:nvPr/>
        </p:nvSpPr>
        <p:spPr>
          <a:xfrm>
            <a:off x="9995615" y="275617"/>
            <a:ext cx="19191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(2020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년 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12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월 기준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endParaRPr lang="ko-KR" altLang="en-US" sz="1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880628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6391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03.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데이터 타입의 종류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F41F7D49-87DF-4989-9D24-93BBA89600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8692329"/>
              </p:ext>
            </p:extLst>
          </p:nvPr>
        </p:nvGraphicFramePr>
        <p:xfrm>
          <a:off x="701336" y="1225693"/>
          <a:ext cx="10866267" cy="298629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3187083">
                  <a:extLst>
                    <a:ext uri="{9D8B030D-6E8A-4147-A177-3AD203B41FA5}">
                      <a16:colId xmlns:a16="http://schemas.microsoft.com/office/drawing/2014/main" val="3656693414"/>
                    </a:ext>
                  </a:extLst>
                </a:gridCol>
                <a:gridCol w="2050742">
                  <a:extLst>
                    <a:ext uri="{9D8B030D-6E8A-4147-A177-3AD203B41FA5}">
                      <a16:colId xmlns:a16="http://schemas.microsoft.com/office/drawing/2014/main" val="550761802"/>
                    </a:ext>
                  </a:extLst>
                </a:gridCol>
                <a:gridCol w="5628442">
                  <a:extLst>
                    <a:ext uri="{9D8B030D-6E8A-4147-A177-3AD203B41FA5}">
                      <a16:colId xmlns:a16="http://schemas.microsoft.com/office/drawing/2014/main" val="467138548"/>
                    </a:ext>
                  </a:extLst>
                </a:gridCol>
              </a:tblGrid>
              <a:tr h="59725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데이터 타입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세부 유형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비고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7616809"/>
                  </a:ext>
                </a:extLst>
              </a:tr>
              <a:tr h="597258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숫자형 </a:t>
                      </a:r>
                      <a:r>
                        <a:rPr lang="en-US" altLang="ko-KR" dirty="0"/>
                        <a:t>(Numeric Types)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INTEGER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SMALLINT 2 bytes &amp; INT 4 bytes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0792846"/>
                  </a:ext>
                </a:extLst>
              </a:tr>
              <a:tr h="597258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NUMERIC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소수점 자리 표시 가능 가변적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3925328"/>
                  </a:ext>
                </a:extLst>
              </a:tr>
              <a:tr h="597258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FLOAT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부동 소수점 사용 </a:t>
                      </a:r>
                      <a:r>
                        <a:rPr lang="en-US" altLang="ko-KR" dirty="0"/>
                        <a:t>4 bytes, 8 bytes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585084"/>
                  </a:ext>
                </a:extLst>
              </a:tr>
              <a:tr h="597258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SERIAL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INTEGER </a:t>
                      </a:r>
                      <a:r>
                        <a:rPr lang="ko-KR" altLang="en-US" dirty="0"/>
                        <a:t>기본 값으로 </a:t>
                      </a:r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씩 추가되며 값이 자동 생성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9579545"/>
                  </a:ext>
                </a:extLst>
              </a:tr>
            </a:tbl>
          </a:graphicData>
        </a:graphic>
      </p:graphicFrame>
      <p:sp>
        <p:nvSpPr>
          <p:cNvPr id="3" name="직사각형 2">
            <a:extLst>
              <a:ext uri="{FF2B5EF4-FFF2-40B4-BE49-F238E27FC236}">
                <a16:creationId xmlns:a16="http://schemas.microsoft.com/office/drawing/2014/main" id="{DCEF161F-A184-428E-9184-1247AA760019}"/>
              </a:ext>
            </a:extLst>
          </p:cNvPr>
          <p:cNvSpPr/>
          <p:nvPr/>
        </p:nvSpPr>
        <p:spPr>
          <a:xfrm>
            <a:off x="630123" y="4361840"/>
            <a:ext cx="70278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출처</a:t>
            </a:r>
            <a:r>
              <a:rPr lang="en-US" altLang="ko-KR" dirty="0"/>
              <a:t>: https://www.postgresql.org/docs/9.5/datatype-numeric.html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5356669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51FDE9F8-0D5B-4334-B27E-D20615C6FF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6190616"/>
              </p:ext>
            </p:extLst>
          </p:nvPr>
        </p:nvGraphicFramePr>
        <p:xfrm>
          <a:off x="701336" y="1225693"/>
          <a:ext cx="10866267" cy="2389032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3187083">
                  <a:extLst>
                    <a:ext uri="{9D8B030D-6E8A-4147-A177-3AD203B41FA5}">
                      <a16:colId xmlns:a16="http://schemas.microsoft.com/office/drawing/2014/main" val="3656693414"/>
                    </a:ext>
                  </a:extLst>
                </a:gridCol>
                <a:gridCol w="2050742">
                  <a:extLst>
                    <a:ext uri="{9D8B030D-6E8A-4147-A177-3AD203B41FA5}">
                      <a16:colId xmlns:a16="http://schemas.microsoft.com/office/drawing/2014/main" val="550761802"/>
                    </a:ext>
                  </a:extLst>
                </a:gridCol>
                <a:gridCol w="5628442">
                  <a:extLst>
                    <a:ext uri="{9D8B030D-6E8A-4147-A177-3AD203B41FA5}">
                      <a16:colId xmlns:a16="http://schemas.microsoft.com/office/drawing/2014/main" val="467138548"/>
                    </a:ext>
                  </a:extLst>
                </a:gridCol>
              </a:tblGrid>
              <a:tr h="59725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데이터 타입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세부 유형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비고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7616809"/>
                  </a:ext>
                </a:extLst>
              </a:tr>
              <a:tr h="597258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문자형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en-US" altLang="ko-KR" dirty="0"/>
                        <a:t>(Character Types)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VARCHAR(N)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N </a:t>
                      </a:r>
                      <a:r>
                        <a:rPr lang="ko-KR" altLang="en-US" dirty="0"/>
                        <a:t>길이 내에서의 길이 저장 </a:t>
                      </a:r>
                      <a:r>
                        <a:rPr lang="en-US" altLang="ko-KR" dirty="0"/>
                        <a:t>(Character Varying </a:t>
                      </a:r>
                      <a:r>
                        <a:rPr lang="ko-KR" altLang="en-US" dirty="0"/>
                        <a:t>약자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0792846"/>
                  </a:ext>
                </a:extLst>
              </a:tr>
              <a:tr h="59725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CHAR(N)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N</a:t>
                      </a:r>
                      <a:r>
                        <a:rPr lang="ko-KR" altLang="en-US" dirty="0"/>
                        <a:t>길이 저장 공백도 처리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3925328"/>
                  </a:ext>
                </a:extLst>
              </a:tr>
              <a:tr h="59725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TEXT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길이에 상관없이 모든 문자열을 저장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585084"/>
                  </a:ext>
                </a:extLst>
              </a:tr>
            </a:tbl>
          </a:graphicData>
        </a:graphic>
      </p:graphicFrame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6391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03.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데이터 타입의 종류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CEF161F-A184-428E-9184-1247AA760019}"/>
              </a:ext>
            </a:extLst>
          </p:cNvPr>
          <p:cNvSpPr/>
          <p:nvPr/>
        </p:nvSpPr>
        <p:spPr>
          <a:xfrm>
            <a:off x="639001" y="3764582"/>
            <a:ext cx="71238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출처</a:t>
            </a:r>
            <a:r>
              <a:rPr lang="en-US" altLang="ko-KR" dirty="0"/>
              <a:t>: https://www.postgresql.org/docs/9.5/datatype-character.html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5711845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51FDE9F8-0D5B-4334-B27E-D20615C6FF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2453070"/>
              </p:ext>
            </p:extLst>
          </p:nvPr>
        </p:nvGraphicFramePr>
        <p:xfrm>
          <a:off x="701336" y="1225693"/>
          <a:ext cx="10866267" cy="4180806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3187083">
                  <a:extLst>
                    <a:ext uri="{9D8B030D-6E8A-4147-A177-3AD203B41FA5}">
                      <a16:colId xmlns:a16="http://schemas.microsoft.com/office/drawing/2014/main" val="3656693414"/>
                    </a:ext>
                  </a:extLst>
                </a:gridCol>
                <a:gridCol w="2050742">
                  <a:extLst>
                    <a:ext uri="{9D8B030D-6E8A-4147-A177-3AD203B41FA5}">
                      <a16:colId xmlns:a16="http://schemas.microsoft.com/office/drawing/2014/main" val="550761802"/>
                    </a:ext>
                  </a:extLst>
                </a:gridCol>
                <a:gridCol w="5628442">
                  <a:extLst>
                    <a:ext uri="{9D8B030D-6E8A-4147-A177-3AD203B41FA5}">
                      <a16:colId xmlns:a16="http://schemas.microsoft.com/office/drawing/2014/main" val="467138548"/>
                    </a:ext>
                  </a:extLst>
                </a:gridCol>
              </a:tblGrid>
              <a:tr h="59725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데이터 타입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세부 유형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비고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7616809"/>
                  </a:ext>
                </a:extLst>
              </a:tr>
              <a:tr h="597258">
                <a:tc rowSpan="6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날짜 및 시간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en-US" altLang="ko-KR" dirty="0"/>
                        <a:t>(Character Types)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TIMESTAMP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날짜와 시간 모두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0792846"/>
                  </a:ext>
                </a:extLst>
              </a:tr>
              <a:tr h="59725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TIMESTAMP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날짜와 시간 모두 시간대 포함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3925328"/>
                  </a:ext>
                </a:extLst>
              </a:tr>
              <a:tr h="59725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INTERVAL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시간 간격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585084"/>
                  </a:ext>
                </a:extLst>
              </a:tr>
              <a:tr h="59725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DATE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날짜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08406010"/>
                  </a:ext>
                </a:extLst>
              </a:tr>
              <a:tr h="59725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TIME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시간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7388548"/>
                  </a:ext>
                </a:extLst>
              </a:tr>
              <a:tr h="59725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TIME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시간</a:t>
                      </a:r>
                      <a:r>
                        <a:rPr lang="en-US" altLang="ko-KR" dirty="0"/>
                        <a:t>,</a:t>
                      </a:r>
                      <a:r>
                        <a:rPr lang="ko-KR" altLang="en-US" dirty="0"/>
                        <a:t> 시간대 첨부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1658226"/>
                  </a:ext>
                </a:extLst>
              </a:tr>
            </a:tbl>
          </a:graphicData>
        </a:graphic>
      </p:graphicFrame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6391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03.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데이터 타입의 종류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CEF161F-A184-428E-9184-1247AA760019}"/>
              </a:ext>
            </a:extLst>
          </p:cNvPr>
          <p:cNvSpPr/>
          <p:nvPr/>
        </p:nvSpPr>
        <p:spPr>
          <a:xfrm>
            <a:off x="701336" y="5556356"/>
            <a:ext cx="71125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출처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https://</a:t>
            </a:r>
            <a:r>
              <a:rPr lang="en-US" altLang="ko-KR" dirty="0" err="1"/>
              <a:t>www.postgresql.org</a:t>
            </a:r>
            <a:r>
              <a:rPr lang="en-US" altLang="ko-KR" dirty="0"/>
              <a:t>/docs/9.5/datatype-</a:t>
            </a:r>
            <a:r>
              <a:rPr lang="en-US" altLang="ko-KR" dirty="0" err="1"/>
              <a:t>datetime.html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6162509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51FDE9F8-0D5B-4334-B27E-D20615C6FF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4019253"/>
              </p:ext>
            </p:extLst>
          </p:nvPr>
        </p:nvGraphicFramePr>
        <p:xfrm>
          <a:off x="701336" y="1225693"/>
          <a:ext cx="10866267" cy="2389032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3187083">
                  <a:extLst>
                    <a:ext uri="{9D8B030D-6E8A-4147-A177-3AD203B41FA5}">
                      <a16:colId xmlns:a16="http://schemas.microsoft.com/office/drawing/2014/main" val="3656693414"/>
                    </a:ext>
                  </a:extLst>
                </a:gridCol>
                <a:gridCol w="2050742">
                  <a:extLst>
                    <a:ext uri="{9D8B030D-6E8A-4147-A177-3AD203B41FA5}">
                      <a16:colId xmlns:a16="http://schemas.microsoft.com/office/drawing/2014/main" val="550761802"/>
                    </a:ext>
                  </a:extLst>
                </a:gridCol>
                <a:gridCol w="5628442">
                  <a:extLst>
                    <a:ext uri="{9D8B030D-6E8A-4147-A177-3AD203B41FA5}">
                      <a16:colId xmlns:a16="http://schemas.microsoft.com/office/drawing/2014/main" val="467138548"/>
                    </a:ext>
                  </a:extLst>
                </a:gridCol>
              </a:tblGrid>
              <a:tr h="59725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데이터 타입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세부 유형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비고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7616809"/>
                  </a:ext>
                </a:extLst>
              </a:tr>
              <a:tr h="597258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불리언형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en-US" altLang="ko-KR" dirty="0"/>
                        <a:t>(Boolean Types)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TRUE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True, yes, on, 1 </a:t>
                      </a:r>
                      <a:r>
                        <a:rPr lang="ko-KR" altLang="en-US" dirty="0"/>
                        <a:t>모두 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0792846"/>
                  </a:ext>
                </a:extLst>
              </a:tr>
              <a:tr h="59725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FALSE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False, no, off, 0 </a:t>
                      </a:r>
                      <a:r>
                        <a:rPr lang="ko-KR" altLang="en-US" dirty="0"/>
                        <a:t>모두 거짓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3925328"/>
                  </a:ext>
                </a:extLst>
              </a:tr>
              <a:tr h="59725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NULL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알 수 없는 정보 또는 일부 불확실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585084"/>
                  </a:ext>
                </a:extLst>
              </a:tr>
            </a:tbl>
          </a:graphicData>
        </a:graphic>
      </p:graphicFrame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6391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03.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데이터 타입의 종류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CEF161F-A184-428E-9184-1247AA760019}"/>
              </a:ext>
            </a:extLst>
          </p:cNvPr>
          <p:cNvSpPr/>
          <p:nvPr/>
        </p:nvSpPr>
        <p:spPr>
          <a:xfrm>
            <a:off x="639001" y="3764582"/>
            <a:ext cx="70342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출처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https://</a:t>
            </a:r>
            <a:r>
              <a:rPr lang="en-US" altLang="ko-KR" dirty="0" err="1"/>
              <a:t>www.postgresql.org</a:t>
            </a:r>
            <a:r>
              <a:rPr lang="en-US" altLang="ko-KR" dirty="0"/>
              <a:t>/docs/9.5/datatype-</a:t>
            </a:r>
            <a:r>
              <a:rPr lang="en-US" altLang="ko-KR" dirty="0" err="1"/>
              <a:t>boolean.html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1215868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7494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04. TABLE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삭제 </a:t>
            </a:r>
            <a:r>
              <a:rPr kumimoji="0" lang="ko-KR" alt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쿼리문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39AE2BD2-1E08-448C-992E-08939AC836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5360982"/>
              </p:ext>
            </p:extLst>
          </p:nvPr>
        </p:nvGraphicFramePr>
        <p:xfrm>
          <a:off x="2032000" y="3139440"/>
          <a:ext cx="8128000" cy="57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0">
                  <a:extLst>
                    <a:ext uri="{9D8B030D-6E8A-4147-A177-3AD203B41FA5}">
                      <a16:colId xmlns:a16="http://schemas.microsoft.com/office/drawing/2014/main" val="19346954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3200" dirty="0">
                          <a:solidFill>
                            <a:schemeClr val="tx1"/>
                          </a:solidFill>
                        </a:rPr>
                        <a:t>DROP</a:t>
                      </a:r>
                      <a:r>
                        <a:rPr lang="en-US" altLang="ko-KR" sz="3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 TABLE </a:t>
                      </a:r>
                      <a:r>
                        <a:rPr lang="en-US" altLang="ko-KR" sz="3200" dirty="0" err="1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book_store</a:t>
                      </a:r>
                      <a:r>
                        <a:rPr lang="en-US" altLang="ko-KR" sz="3200" dirty="0">
                          <a:solidFill>
                            <a:schemeClr val="tx1"/>
                          </a:solidFill>
                        </a:rPr>
                        <a:t>;</a:t>
                      </a:r>
                      <a:endParaRPr lang="ko-KR" altLang="en-US" sz="3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296416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BA9FB0FE-2B61-480F-9FCA-DCB67E277FF7}"/>
              </a:ext>
            </a:extLst>
          </p:cNvPr>
          <p:cNvSpPr txBox="1"/>
          <p:nvPr/>
        </p:nvSpPr>
        <p:spPr>
          <a:xfrm>
            <a:off x="4659781" y="2539154"/>
            <a:ext cx="228652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Table 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생성 </a:t>
            </a:r>
            <a:r>
              <a:rPr kumimoji="0" lang="ko-KR" alt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쿼리문</a:t>
            </a:r>
            <a:endParaRPr kumimoji="0" lang="ko-KR" alt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9586227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14975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05.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실습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9FB0FE-2B61-480F-9FCA-DCB67E277FF7}"/>
              </a:ext>
            </a:extLst>
          </p:cNvPr>
          <p:cNvSpPr txBox="1"/>
          <p:nvPr/>
        </p:nvSpPr>
        <p:spPr>
          <a:xfrm>
            <a:off x="2788318" y="1171993"/>
            <a:ext cx="599395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제품정보 테이블 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&amp; 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주문 테이블을 직접 생성합니다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.</a:t>
            </a:r>
            <a:endParaRPr kumimoji="0" lang="ko-KR" alt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BBDCDD94-5079-43AD-A0FC-A23847DB03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645048"/>
              </p:ext>
            </p:extLst>
          </p:nvPr>
        </p:nvGraphicFramePr>
        <p:xfrm>
          <a:off x="1934346" y="2024683"/>
          <a:ext cx="8128000" cy="33302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556383521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6018715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제품정보</a:t>
                      </a:r>
                      <a:endParaRPr lang="en-US" altLang="ko-KR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제품일련번호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(10)</a:t>
                      </a:r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제품명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(40)</a:t>
                      </a:r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생산일자</a:t>
                      </a:r>
                      <a:endParaRPr lang="en-US" altLang="ko-KR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제품가격</a:t>
                      </a:r>
                      <a:endParaRPr lang="en-US" altLang="ko-KR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공장번호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(7)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주문정보</a:t>
                      </a:r>
                      <a:endParaRPr lang="en-US" altLang="ko-KR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주문번호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(6)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고객아이디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(8)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주문상품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(40)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수량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(1000)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상품가격</a:t>
                      </a:r>
                      <a:endParaRPr lang="en-US" altLang="ko-KR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주문일시</a:t>
                      </a:r>
                      <a:endParaRPr lang="en-US" altLang="ko-KR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67703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7741412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253DFD87-BB1F-4ED6-8594-9E10933C4AF0}"/>
              </a:ext>
            </a:extLst>
          </p:cNvPr>
          <p:cNvSpPr/>
          <p:nvPr/>
        </p:nvSpPr>
        <p:spPr>
          <a:xfrm>
            <a:off x="0" y="2225675"/>
            <a:ext cx="12192000" cy="2406650"/>
          </a:xfrm>
          <a:prstGeom prst="rect">
            <a:avLst/>
          </a:prstGeom>
          <a:solidFill>
            <a:srgbClr val="FDFBF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B3509C2-E0A2-4A20-A764-ACFA58100B20}"/>
              </a:ext>
            </a:extLst>
          </p:cNvPr>
          <p:cNvSpPr txBox="1"/>
          <p:nvPr/>
        </p:nvSpPr>
        <p:spPr>
          <a:xfrm>
            <a:off x="3261097" y="2456476"/>
            <a:ext cx="528542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7200" b="1" dirty="0">
                <a:solidFill>
                  <a:prstClr val="black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CAST </a:t>
            </a:r>
            <a:r>
              <a:rPr lang="ko-KR" altLang="en-US" sz="7200" b="1" dirty="0">
                <a:solidFill>
                  <a:prstClr val="black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연산자</a:t>
            </a:r>
            <a:endParaRPr kumimoji="0" lang="ko-KR" altLang="en-US" sz="7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04E4D20-C217-4237-BC51-DFADDDD72154}"/>
              </a:ext>
            </a:extLst>
          </p:cNvPr>
          <p:cNvSpPr txBox="1"/>
          <p:nvPr/>
        </p:nvSpPr>
        <p:spPr>
          <a:xfrm>
            <a:off x="7501603" y="3818513"/>
            <a:ext cx="16155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srgbClr val="646464"/>
                </a:solidFill>
                <a:effectLst/>
                <a:uLnTx/>
                <a:uFillTx/>
                <a:latin typeface="08서울한강체 L" panose="02020603020101020101" pitchFamily="18" charset="-127"/>
                <a:ea typeface="08서울한강체 L" panose="02020603020101020101" pitchFamily="18" charset="-127"/>
                <a:cs typeface="+mn-cs"/>
              </a:rPr>
              <a:t>with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646464"/>
              </a:solidFill>
              <a:effectLst/>
              <a:uLnTx/>
              <a:uFillTx/>
              <a:latin typeface="08서울한강체 L" panose="02020603020101020101" pitchFamily="18" charset="-127"/>
              <a:ea typeface="08서울한강체 L" panose="02020603020101020101" pitchFamily="18" charset="-127"/>
              <a:cs typeface="+mn-cs"/>
            </a:endParaRPr>
          </a:p>
        </p:txBody>
      </p:sp>
      <p:pic>
        <p:nvPicPr>
          <p:cNvPr id="3" name="그래픽 2">
            <a:extLst>
              <a:ext uri="{FF2B5EF4-FFF2-40B4-BE49-F238E27FC236}">
                <a16:creationId xmlns:a16="http://schemas.microsoft.com/office/drawing/2014/main" id="{4137D6D8-49E8-4059-8581-FD3D84CB7E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46518" y="3145772"/>
            <a:ext cx="1335300" cy="1483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43585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5718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01. </a:t>
            </a:r>
            <a:r>
              <a:rPr lang="en-US" altLang="ko-KR" sz="2800" b="1" dirty="0">
                <a:solidFill>
                  <a:prstClr val="black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CAST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 연산자 예시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7EC589F-9EF1-4F05-BB7C-B96B3AE789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1148945"/>
              </p:ext>
            </p:extLst>
          </p:nvPr>
        </p:nvGraphicFramePr>
        <p:xfrm>
          <a:off x="2032000" y="3139440"/>
          <a:ext cx="8128000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0">
                  <a:extLst>
                    <a:ext uri="{9D8B030D-6E8A-4147-A177-3AD203B41FA5}">
                      <a16:colId xmlns:a16="http://schemas.microsoft.com/office/drawing/2014/main" val="19346954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32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① SELECT</a:t>
                      </a:r>
                      <a:r>
                        <a:rPr lang="en-US" altLang="ko-KR" sz="3200" dirty="0">
                          <a:solidFill>
                            <a:schemeClr val="tx1"/>
                          </a:solidFill>
                        </a:rPr>
                        <a:t> CAST</a:t>
                      </a:r>
                      <a:r>
                        <a:rPr lang="en-US" altLang="ko-KR" sz="3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32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(‘100’ </a:t>
                      </a:r>
                      <a:r>
                        <a:rPr lang="en-US" altLang="ko-KR" sz="3200" dirty="0">
                          <a:solidFill>
                            <a:schemeClr val="tx1"/>
                          </a:solidFill>
                        </a:rPr>
                        <a:t>AS INTEGER</a:t>
                      </a:r>
                      <a:r>
                        <a:rPr lang="en-US" altLang="ko-KR" sz="32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);</a:t>
                      </a:r>
                    </a:p>
                    <a:p>
                      <a:pPr latinLnBrk="1"/>
                      <a:endParaRPr lang="en-US" altLang="ko-KR" sz="32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  <a:p>
                      <a:pPr latinLnBrk="1"/>
                      <a:r>
                        <a:rPr lang="en-US" altLang="ko-KR" sz="32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② SELECT </a:t>
                      </a:r>
                      <a:r>
                        <a:rPr lang="en-US" altLang="ko-KR" sz="3200" dirty="0">
                          <a:solidFill>
                            <a:schemeClr val="tx1"/>
                          </a:solidFill>
                        </a:rPr>
                        <a:t>'100':: INTEGER</a:t>
                      </a:r>
                      <a:r>
                        <a:rPr lang="en-US" altLang="ko-KR" sz="32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;</a:t>
                      </a:r>
                      <a:endParaRPr lang="ko-KR" altLang="en-US" sz="32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296416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D1164F76-00DC-4CD6-951A-EC3E46ADB3BE}"/>
              </a:ext>
            </a:extLst>
          </p:cNvPr>
          <p:cNvSpPr txBox="1"/>
          <p:nvPr/>
        </p:nvSpPr>
        <p:spPr>
          <a:xfrm>
            <a:off x="4651128" y="2539154"/>
            <a:ext cx="230383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CAST 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연산자 예시</a:t>
            </a:r>
          </a:p>
        </p:txBody>
      </p:sp>
    </p:spTree>
    <p:extLst>
      <p:ext uri="{BB962C8B-B14F-4D97-AF65-F5344CB8AC3E}">
        <p14:creationId xmlns:p14="http://schemas.microsoft.com/office/powerpoint/2010/main" val="37728323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5718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01. </a:t>
            </a:r>
            <a:r>
              <a:rPr lang="en-US" altLang="ko-KR" sz="2800" b="1" dirty="0">
                <a:solidFill>
                  <a:prstClr val="black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CAST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 연산자 예시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6174438-A9AF-41DC-8CFA-E5E14723D4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1290" y="3182778"/>
            <a:ext cx="10129420" cy="492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32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Syntax</a:t>
            </a:r>
            <a:r>
              <a:rPr kumimoji="0" lang="ko-KR" altLang="ko-KR" sz="32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ko-KR" altLang="ko-KR" sz="3200" b="0" i="0" u="none" strike="noStrike" cap="none" normalizeH="0" baseline="0" dirty="0">
                <a:ln>
                  <a:noFill/>
                </a:ln>
                <a:solidFill>
                  <a:srgbClr val="273239"/>
                </a:solidFill>
                <a:effectLst/>
                <a:latin typeface="Consolas" panose="020B0609020204030204" pitchFamily="49" charset="0"/>
              </a:rPr>
              <a:t>CAST ( </a:t>
            </a:r>
            <a:r>
              <a:rPr kumimoji="0" lang="ko-KR" altLang="ko-KR" sz="3200" b="0" i="0" u="none" strike="noStrike" cap="none" normalizeH="0" baseline="0" dirty="0" err="1">
                <a:ln>
                  <a:noFill/>
                </a:ln>
                <a:solidFill>
                  <a:srgbClr val="273239"/>
                </a:solidFill>
                <a:effectLst/>
                <a:latin typeface="Consolas" panose="020B0609020204030204" pitchFamily="49" charset="0"/>
              </a:rPr>
              <a:t>expression</a:t>
            </a:r>
            <a:r>
              <a:rPr kumimoji="0" lang="ko-KR" altLang="ko-KR" sz="3200" b="0" i="0" u="none" strike="noStrike" cap="none" normalizeH="0" baseline="0" dirty="0">
                <a:ln>
                  <a:noFill/>
                </a:ln>
                <a:solidFill>
                  <a:srgbClr val="273239"/>
                </a:solidFill>
                <a:effectLst/>
                <a:latin typeface="Consolas" panose="020B0609020204030204" pitchFamily="49" charset="0"/>
              </a:rPr>
              <a:t> AS </a:t>
            </a:r>
            <a:r>
              <a:rPr kumimoji="0" lang="ko-KR" altLang="ko-KR" sz="3200" b="0" i="0" u="none" strike="noStrike" cap="none" normalizeH="0" baseline="0" dirty="0" err="1">
                <a:ln>
                  <a:noFill/>
                </a:ln>
                <a:solidFill>
                  <a:srgbClr val="273239"/>
                </a:solidFill>
                <a:effectLst/>
                <a:latin typeface="Consolas" panose="020B0609020204030204" pitchFamily="49" charset="0"/>
              </a:rPr>
              <a:t>target_type</a:t>
            </a:r>
            <a:r>
              <a:rPr kumimoji="0" lang="ko-KR" altLang="ko-KR" sz="3200" b="0" i="0" u="none" strike="noStrike" cap="none" normalizeH="0" baseline="0" dirty="0">
                <a:ln>
                  <a:noFill/>
                </a:ln>
                <a:solidFill>
                  <a:srgbClr val="273239"/>
                </a:solidFill>
                <a:effectLst/>
                <a:latin typeface="Consolas" panose="020B0609020204030204" pitchFamily="49" charset="0"/>
              </a:rPr>
              <a:t> );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ko-KR" altLang="ko-KR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007204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5718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01. </a:t>
            </a:r>
            <a:r>
              <a:rPr lang="en-US" altLang="ko-KR" sz="2800" b="1" dirty="0">
                <a:solidFill>
                  <a:prstClr val="black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CAST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 연산자 예시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39AE2BD2-1E08-448C-992E-08939AC8367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138892" y="1879977"/>
          <a:ext cx="10260036" cy="42716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60036">
                  <a:extLst>
                    <a:ext uri="{9D8B030D-6E8A-4147-A177-3AD203B41FA5}">
                      <a16:colId xmlns:a16="http://schemas.microsoft.com/office/drawing/2014/main" val="1934695444"/>
                    </a:ext>
                  </a:extLst>
                </a:gridCol>
              </a:tblGrid>
              <a:tr h="42716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-- </a:t>
                      </a:r>
                      <a:r>
                        <a:rPr lang="en-US" altLang="ko-KR" sz="2000" b="0" dirty="0" err="1">
                          <a:solidFill>
                            <a:schemeClr val="tx1"/>
                          </a:solidFill>
                        </a:rPr>
                        <a:t>phone_book</a:t>
                      </a:r>
                      <a:endParaRPr lang="en-US" altLang="ko-KR" sz="20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CREATE TABLE </a:t>
                      </a:r>
                      <a:r>
                        <a:rPr lang="en-US" altLang="ko-KR" sz="2000" b="0" dirty="0" err="1">
                          <a:solidFill>
                            <a:schemeClr val="tx1"/>
                          </a:solidFill>
                        </a:rPr>
                        <a:t>phone_book</a:t>
                      </a:r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 (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	id INTEGER, 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	name VARCHAR, 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	phone NUMERIC(11)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);</a:t>
                      </a:r>
                    </a:p>
                    <a:p>
                      <a:pPr latinLnBrk="1"/>
                      <a:endParaRPr lang="en-US" altLang="ko-KR" sz="20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-- </a:t>
                      </a:r>
                      <a:r>
                        <a:rPr lang="ko-KR" altLang="en-US" sz="2000" b="0" dirty="0">
                          <a:solidFill>
                            <a:schemeClr val="tx1"/>
                          </a:solidFill>
                        </a:rPr>
                        <a:t>데이터 </a:t>
                      </a:r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insert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-- </a:t>
                      </a:r>
                      <a:r>
                        <a:rPr lang="ko-KR" altLang="en-US" sz="2000" b="0" dirty="0">
                          <a:solidFill>
                            <a:schemeClr val="tx1"/>
                          </a:solidFill>
                        </a:rPr>
                        <a:t>원하는 데이터를 추가하도록 합니다</a:t>
                      </a:r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. 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INSERT INTO </a:t>
                      </a:r>
                      <a:r>
                        <a:rPr lang="en-US" altLang="ko-KR" sz="2000" b="0" dirty="0" err="1">
                          <a:solidFill>
                            <a:schemeClr val="tx1"/>
                          </a:solidFill>
                        </a:rPr>
                        <a:t>phone_book</a:t>
                      </a:r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 VALUES(1, '</a:t>
                      </a:r>
                      <a:r>
                        <a:rPr lang="ko-KR" altLang="en-US" sz="2000" b="0" dirty="0">
                          <a:solidFill>
                            <a:schemeClr val="tx1"/>
                          </a:solidFill>
                        </a:rPr>
                        <a:t>정지훈</a:t>
                      </a:r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', 01011111234); </a:t>
                      </a:r>
                    </a:p>
                    <a:p>
                      <a:pPr latinLnBrk="1"/>
                      <a:endParaRPr lang="en-US" altLang="ko-KR" sz="20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-- CAST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SELECT name, CAST (phone AS VARCHAR) FROM </a:t>
                      </a:r>
                      <a:r>
                        <a:rPr lang="en-US" altLang="ko-KR" sz="2000" b="0" dirty="0" err="1">
                          <a:solidFill>
                            <a:schemeClr val="tx1"/>
                          </a:solidFill>
                        </a:rPr>
                        <a:t>phone_book</a:t>
                      </a:r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;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296416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458B0FD-B64F-42C1-A22D-97EBD4261DDD}"/>
              </a:ext>
            </a:extLst>
          </p:cNvPr>
          <p:cNvSpPr txBox="1"/>
          <p:nvPr/>
        </p:nvSpPr>
        <p:spPr>
          <a:xfrm>
            <a:off x="4234301" y="1349054"/>
            <a:ext cx="320850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200" dirty="0">
                <a:solidFill>
                  <a:prstClr val="black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CAST</a:t>
            </a:r>
            <a:r>
              <a:rPr lang="ko-KR" altLang="en-US" sz="2200" dirty="0">
                <a:solidFill>
                  <a:prstClr val="black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연산 </a:t>
            </a:r>
            <a:r>
              <a:rPr lang="en-US" altLang="ko-KR" sz="2200" dirty="0">
                <a:solidFill>
                  <a:prstClr val="black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Sample Code</a:t>
            </a:r>
            <a:endParaRPr kumimoji="0" lang="ko-KR" alt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756726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pic>
        <p:nvPicPr>
          <p:cNvPr id="15" name="Picture 14" descr="Text&#10;&#10;Description automatically generated">
            <a:extLst>
              <a:ext uri="{FF2B5EF4-FFF2-40B4-BE49-F238E27FC236}">
                <a16:creationId xmlns:a16="http://schemas.microsoft.com/office/drawing/2014/main" id="{396620F3-5182-814D-BC04-E5A88F3E28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6514" y="2906489"/>
            <a:ext cx="3846556" cy="2996915"/>
          </a:xfrm>
          <a:prstGeom prst="rect">
            <a:avLst/>
          </a:prstGeom>
        </p:spPr>
      </p:pic>
      <p:pic>
        <p:nvPicPr>
          <p:cNvPr id="9" name="Picture 8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02858AA0-6338-6D44-8B80-F9684470FA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2926" y="972782"/>
            <a:ext cx="3846556" cy="2996915"/>
          </a:xfrm>
          <a:prstGeom prst="rect">
            <a:avLst/>
          </a:prstGeom>
        </p:spPr>
      </p:pic>
      <p:pic>
        <p:nvPicPr>
          <p:cNvPr id="7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21D2AAEC-4F08-7049-B9EE-620B36DA37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3014" y="3000497"/>
            <a:ext cx="3851706" cy="2996916"/>
          </a:xfrm>
          <a:prstGeom prst="rect">
            <a:avLst/>
          </a:prstGeom>
        </p:spPr>
      </p:pic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732C4DD4-67F1-7D4A-958B-53A47EF04B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736" y="972781"/>
            <a:ext cx="3846556" cy="299691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C45E93C-6DB9-6645-B0B8-65C283FE3C77}"/>
              </a:ext>
            </a:extLst>
          </p:cNvPr>
          <p:cNvSpPr txBox="1"/>
          <p:nvPr/>
        </p:nvSpPr>
        <p:spPr>
          <a:xfrm>
            <a:off x="228599" y="183284"/>
            <a:ext cx="46362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00.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아나콘다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–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Windows 10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FA0F79B-6742-5C44-BFBC-BBCB2BD99EBA}"/>
              </a:ext>
            </a:extLst>
          </p:cNvPr>
          <p:cNvSpPr txBox="1"/>
          <p:nvPr/>
        </p:nvSpPr>
        <p:spPr>
          <a:xfrm>
            <a:off x="9995615" y="275617"/>
            <a:ext cx="19191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(2020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년 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12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월 기준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endParaRPr lang="ko-KR" altLang="en-US" sz="1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5418034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253DFD87-BB1F-4ED6-8594-9E10933C4AF0}"/>
              </a:ext>
            </a:extLst>
          </p:cNvPr>
          <p:cNvSpPr/>
          <p:nvPr/>
        </p:nvSpPr>
        <p:spPr>
          <a:xfrm>
            <a:off x="0" y="2225675"/>
            <a:ext cx="12192000" cy="2406650"/>
          </a:xfrm>
          <a:prstGeom prst="rect">
            <a:avLst/>
          </a:prstGeom>
          <a:solidFill>
            <a:srgbClr val="FDFBF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B3509C2-E0A2-4A20-A764-ACFA58100B20}"/>
              </a:ext>
            </a:extLst>
          </p:cNvPr>
          <p:cNvSpPr txBox="1"/>
          <p:nvPr/>
        </p:nvSpPr>
        <p:spPr>
          <a:xfrm>
            <a:off x="2640736" y="2456476"/>
            <a:ext cx="652614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7200" b="1" dirty="0">
                <a:solidFill>
                  <a:prstClr val="black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컬럼 값 제한하기</a:t>
            </a:r>
            <a:endParaRPr kumimoji="0" lang="ko-KR" altLang="en-US" sz="7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04E4D20-C217-4237-BC51-DFADDDD72154}"/>
              </a:ext>
            </a:extLst>
          </p:cNvPr>
          <p:cNvSpPr txBox="1"/>
          <p:nvPr/>
        </p:nvSpPr>
        <p:spPr>
          <a:xfrm>
            <a:off x="8265082" y="3779230"/>
            <a:ext cx="16155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srgbClr val="646464"/>
                </a:solidFill>
                <a:effectLst/>
                <a:uLnTx/>
                <a:uFillTx/>
                <a:latin typeface="08서울한강체 L" panose="02020603020101020101" pitchFamily="18" charset="-127"/>
                <a:ea typeface="08서울한강체 L" panose="02020603020101020101" pitchFamily="18" charset="-127"/>
                <a:cs typeface="+mn-cs"/>
              </a:rPr>
              <a:t>with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646464"/>
              </a:solidFill>
              <a:effectLst/>
              <a:uLnTx/>
              <a:uFillTx/>
              <a:latin typeface="08서울한강체 L" panose="02020603020101020101" pitchFamily="18" charset="-127"/>
              <a:ea typeface="08서울한강체 L" panose="02020603020101020101" pitchFamily="18" charset="-127"/>
              <a:cs typeface="+mn-cs"/>
            </a:endParaRPr>
          </a:p>
        </p:txBody>
      </p:sp>
      <p:pic>
        <p:nvPicPr>
          <p:cNvPr id="3" name="그래픽 2">
            <a:extLst>
              <a:ext uri="{FF2B5EF4-FFF2-40B4-BE49-F238E27FC236}">
                <a16:creationId xmlns:a16="http://schemas.microsoft.com/office/drawing/2014/main" id="{4137D6D8-49E8-4059-8581-FD3D84CB7E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09997" y="3106489"/>
            <a:ext cx="1335300" cy="1483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54766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1181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01. 5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가지 제약조건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AF80FD-F92D-409D-AAB9-CCC887B39DEA}"/>
              </a:ext>
            </a:extLst>
          </p:cNvPr>
          <p:cNvSpPr txBox="1"/>
          <p:nvPr/>
        </p:nvSpPr>
        <p:spPr>
          <a:xfrm>
            <a:off x="1244189" y="2041921"/>
            <a:ext cx="2740302" cy="27741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b="1" dirty="0"/>
              <a:t>NOT NULL </a:t>
            </a:r>
            <a:r>
              <a:rPr lang="ko-KR" altLang="en-US" b="1" dirty="0"/>
              <a:t>제약 조건</a:t>
            </a:r>
            <a:endParaRPr lang="en-US" altLang="ko-KR" b="1" dirty="0"/>
          </a:p>
          <a:p>
            <a:pPr marL="285750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b="1" dirty="0"/>
              <a:t>UNIQUE </a:t>
            </a:r>
            <a:r>
              <a:rPr lang="ko-KR" altLang="en-US" b="1" dirty="0"/>
              <a:t>제약 조건</a:t>
            </a:r>
            <a:endParaRPr lang="en-US" altLang="ko-KR" b="1" dirty="0"/>
          </a:p>
          <a:p>
            <a:pPr marL="285750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b="1" dirty="0"/>
              <a:t>PRIMARY KEY</a:t>
            </a:r>
          </a:p>
          <a:p>
            <a:pPr marL="285750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b="1" dirty="0"/>
              <a:t>외래 키</a:t>
            </a:r>
            <a:r>
              <a:rPr lang="en-US" altLang="ko-KR" b="1" dirty="0"/>
              <a:t>(Foreign KEY)</a:t>
            </a:r>
          </a:p>
          <a:p>
            <a:pPr marL="285750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 b="1" dirty="0"/>
              <a:t>CHECK </a:t>
            </a:r>
            <a:r>
              <a:rPr lang="ko-KR" altLang="en-US" b="1" dirty="0"/>
              <a:t>제약 조건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105990760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5638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02. </a:t>
            </a:r>
            <a:r>
              <a:rPr lang="en-US" altLang="ko-KR" sz="2800" b="1" dirty="0">
                <a:solidFill>
                  <a:prstClr val="black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NOT</a:t>
            </a:r>
            <a:r>
              <a:rPr lang="ko-KR" altLang="en-US" sz="2800" b="1" dirty="0">
                <a:solidFill>
                  <a:prstClr val="black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</a:t>
            </a:r>
            <a:r>
              <a:rPr lang="en-US" altLang="ko-KR" sz="2800" b="1" dirty="0">
                <a:solidFill>
                  <a:prstClr val="black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NULL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ABD5EC-2F12-43F7-A186-2A04F2F481A4}"/>
              </a:ext>
            </a:extLst>
          </p:cNvPr>
          <p:cNvSpPr txBox="1"/>
          <p:nvPr/>
        </p:nvSpPr>
        <p:spPr>
          <a:xfrm>
            <a:off x="2046714" y="1108317"/>
            <a:ext cx="745941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200" dirty="0">
                <a:solidFill>
                  <a:prstClr val="black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NOT NULL </a:t>
            </a:r>
            <a:r>
              <a:rPr lang="ko-KR" altLang="en-US" sz="2200" dirty="0">
                <a:solidFill>
                  <a:prstClr val="black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제약조건</a:t>
            </a:r>
            <a:r>
              <a:rPr lang="en-US" altLang="ko-KR" sz="2200" dirty="0">
                <a:solidFill>
                  <a:prstClr val="black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(Constraint)</a:t>
            </a:r>
            <a:r>
              <a:rPr lang="ko-KR" altLang="en-US" sz="2200" dirty="0">
                <a:solidFill>
                  <a:prstClr val="black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은 빈 값을 허용하지 않는 조건</a:t>
            </a:r>
            <a:endParaRPr kumimoji="0" lang="ko-KR" alt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456CBB2-54B1-47D2-BCB5-F3B99C3A3C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1801183"/>
              </p:ext>
            </p:extLst>
          </p:nvPr>
        </p:nvGraphicFramePr>
        <p:xfrm>
          <a:off x="965982" y="1803084"/>
          <a:ext cx="10260036" cy="42716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60036">
                  <a:extLst>
                    <a:ext uri="{9D8B030D-6E8A-4147-A177-3AD203B41FA5}">
                      <a16:colId xmlns:a16="http://schemas.microsoft.com/office/drawing/2014/main" val="1934695444"/>
                    </a:ext>
                  </a:extLst>
                </a:gridCol>
              </a:tblGrid>
              <a:tr h="42716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DROP TABLE IF EXISTS contact; </a:t>
                      </a:r>
                    </a:p>
                    <a:p>
                      <a:pPr latinLnBrk="1"/>
                      <a:endParaRPr lang="en-US" altLang="ko-KR" sz="20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CREATE TABLE contact(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	id numeric(3) NOT NULL, 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	name varchar(15) NOT NULL, 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	</a:t>
                      </a:r>
                      <a:r>
                        <a:rPr lang="en-US" altLang="ko-KR" sz="2000" b="0" dirty="0" err="1">
                          <a:solidFill>
                            <a:schemeClr val="tx1"/>
                          </a:solidFill>
                        </a:rPr>
                        <a:t>tel</a:t>
                      </a:r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 INTEGER[] NOT NULL, 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	email VARCHAR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);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2964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8256931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1820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03. </a:t>
            </a:r>
            <a:r>
              <a:rPr lang="en-US" altLang="ko-KR" sz="2800" b="1" dirty="0">
                <a:solidFill>
                  <a:prstClr val="black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UNIQUE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ABD5EC-2F12-43F7-A186-2A04F2F481A4}"/>
              </a:ext>
            </a:extLst>
          </p:cNvPr>
          <p:cNvSpPr txBox="1"/>
          <p:nvPr/>
        </p:nvSpPr>
        <p:spPr>
          <a:xfrm>
            <a:off x="2816321" y="1108317"/>
            <a:ext cx="592021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200" dirty="0">
                <a:solidFill>
                  <a:prstClr val="black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UNIQUE </a:t>
            </a:r>
            <a:r>
              <a:rPr lang="ko-KR" altLang="en-US" sz="2200" dirty="0">
                <a:solidFill>
                  <a:prstClr val="black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제약 조건은 유일한 값을 가져야 하는 것</a:t>
            </a:r>
            <a:r>
              <a:rPr lang="en-US" altLang="ko-KR" sz="2200" dirty="0">
                <a:solidFill>
                  <a:prstClr val="black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. </a:t>
            </a:r>
            <a:endParaRPr kumimoji="0" lang="ko-KR" alt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456CBB2-54B1-47D2-BCB5-F3B99C3A3C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8027272"/>
              </p:ext>
            </p:extLst>
          </p:nvPr>
        </p:nvGraphicFramePr>
        <p:xfrm>
          <a:off x="965982" y="1803084"/>
          <a:ext cx="10260036" cy="42716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60036">
                  <a:extLst>
                    <a:ext uri="{9D8B030D-6E8A-4147-A177-3AD203B41FA5}">
                      <a16:colId xmlns:a16="http://schemas.microsoft.com/office/drawing/2014/main" val="1934695444"/>
                    </a:ext>
                  </a:extLst>
                </a:gridCol>
              </a:tblGrid>
              <a:tr h="42716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DROP TABLE IF EXISTS contact; </a:t>
                      </a:r>
                    </a:p>
                    <a:p>
                      <a:pPr latinLnBrk="1"/>
                      <a:endParaRPr lang="en-US" altLang="ko-KR" sz="20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CREATE TABLE contact(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	id numeric(3) UNIQUE NOT NULL, 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	name varchar(15) NOT NULL, 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	</a:t>
                      </a:r>
                      <a:r>
                        <a:rPr lang="en-US" altLang="ko-KR" sz="2000" b="0" dirty="0" err="1">
                          <a:solidFill>
                            <a:schemeClr val="tx1"/>
                          </a:solidFill>
                        </a:rPr>
                        <a:t>tel</a:t>
                      </a:r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 INTEGER[] NOT NULL, 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	email VARCHAR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          UNIQUE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);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2964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8158034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1820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03. </a:t>
            </a:r>
            <a:r>
              <a:rPr lang="en-US" altLang="ko-KR" sz="2800" b="1" dirty="0">
                <a:solidFill>
                  <a:prstClr val="black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UNIQUE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ABD5EC-2F12-43F7-A186-2A04F2F481A4}"/>
              </a:ext>
            </a:extLst>
          </p:cNvPr>
          <p:cNvSpPr txBox="1"/>
          <p:nvPr/>
        </p:nvSpPr>
        <p:spPr>
          <a:xfrm>
            <a:off x="2761829" y="1108317"/>
            <a:ext cx="602921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여러 개가 존재하는 경우 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UNIQUE(col_1, col_2, …)</a:t>
            </a:r>
            <a:endParaRPr kumimoji="0" lang="ko-KR" alt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456CBB2-54B1-47D2-BCB5-F3B99C3A3C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391773"/>
              </p:ext>
            </p:extLst>
          </p:nvPr>
        </p:nvGraphicFramePr>
        <p:xfrm>
          <a:off x="965982" y="1803084"/>
          <a:ext cx="10260036" cy="42716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60036">
                  <a:extLst>
                    <a:ext uri="{9D8B030D-6E8A-4147-A177-3AD203B41FA5}">
                      <a16:colId xmlns:a16="http://schemas.microsoft.com/office/drawing/2014/main" val="1934695444"/>
                    </a:ext>
                  </a:extLst>
                </a:gridCol>
              </a:tblGrid>
              <a:tr h="42716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DROP TABLE IF EXISTS contact; </a:t>
                      </a:r>
                    </a:p>
                    <a:p>
                      <a:pPr latinLnBrk="1"/>
                      <a:endParaRPr lang="en-US" altLang="ko-KR" sz="20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CREATE TABLE contact(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	id numeric(3) NOT NULL, 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	name varchar(15) NOT NULL, 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	</a:t>
                      </a:r>
                      <a:r>
                        <a:rPr lang="en-US" altLang="ko-KR" sz="2000" b="0" dirty="0" err="1">
                          <a:solidFill>
                            <a:schemeClr val="tx1"/>
                          </a:solidFill>
                        </a:rPr>
                        <a:t>tel</a:t>
                      </a:r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 INTEGER[] NOT NULL, 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	email VARCHAR,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          UNIQUE (id, </a:t>
                      </a:r>
                      <a:r>
                        <a:rPr lang="en-US" altLang="ko-KR" sz="2000" b="0" dirty="0" err="1">
                          <a:solidFill>
                            <a:schemeClr val="tx1"/>
                          </a:solidFill>
                        </a:rPr>
                        <a:t>tel</a:t>
                      </a:r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, email)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);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2964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8620540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2167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04. PRIMARY KEY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ABD5EC-2F12-43F7-A186-2A04F2F481A4}"/>
              </a:ext>
            </a:extLst>
          </p:cNvPr>
          <p:cNvSpPr txBox="1"/>
          <p:nvPr/>
        </p:nvSpPr>
        <p:spPr>
          <a:xfrm>
            <a:off x="3946453" y="1108317"/>
            <a:ext cx="365997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200" dirty="0">
                <a:solidFill>
                  <a:prstClr val="black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주 식별자</a:t>
            </a:r>
            <a:r>
              <a:rPr lang="en-US" altLang="ko-KR" sz="2200" dirty="0">
                <a:solidFill>
                  <a:prstClr val="black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, </a:t>
            </a:r>
            <a:r>
              <a:rPr lang="ko-KR" altLang="en-US" sz="2200" dirty="0">
                <a:solidFill>
                  <a:prstClr val="black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빈 값 허용 안됨</a:t>
            </a:r>
            <a:r>
              <a:rPr lang="en-US" altLang="ko-KR" sz="2200" dirty="0">
                <a:solidFill>
                  <a:prstClr val="black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, PK</a:t>
            </a:r>
            <a:endParaRPr kumimoji="0" lang="ko-KR" alt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456CBB2-54B1-47D2-BCB5-F3B99C3A3C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3711252"/>
              </p:ext>
            </p:extLst>
          </p:nvPr>
        </p:nvGraphicFramePr>
        <p:xfrm>
          <a:off x="965982" y="1803084"/>
          <a:ext cx="10260036" cy="42716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60036">
                  <a:extLst>
                    <a:ext uri="{9D8B030D-6E8A-4147-A177-3AD203B41FA5}">
                      <a16:colId xmlns:a16="http://schemas.microsoft.com/office/drawing/2014/main" val="1934695444"/>
                    </a:ext>
                  </a:extLst>
                </a:gridCol>
              </a:tblGrid>
              <a:tr h="42716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DROP TABLE IF EXISTS contact; </a:t>
                      </a:r>
                    </a:p>
                    <a:p>
                      <a:pPr latinLnBrk="1"/>
                      <a:endParaRPr lang="en-US" altLang="ko-KR" sz="20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CREATE TABLE contact(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	id SERIAL NOT NULL PRIMARY KEY, 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	name varchar(15) NOT NULL, 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	</a:t>
                      </a:r>
                      <a:r>
                        <a:rPr lang="en-US" altLang="ko-KR" sz="2000" b="0" dirty="0" err="1">
                          <a:solidFill>
                            <a:schemeClr val="tx1"/>
                          </a:solidFill>
                        </a:rPr>
                        <a:t>tel</a:t>
                      </a:r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 INTEGER[] NOT NULL, 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	email VARCHAR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);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2964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8734933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2167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04. PRIMARY KEY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ABD5EC-2F12-43F7-A186-2A04F2F481A4}"/>
              </a:ext>
            </a:extLst>
          </p:cNvPr>
          <p:cNvSpPr txBox="1"/>
          <p:nvPr/>
        </p:nvSpPr>
        <p:spPr>
          <a:xfrm>
            <a:off x="2884470" y="1108317"/>
            <a:ext cx="578395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외래 키 제약조건에 따라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, PK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가 여러 개일 수 있음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456CBB2-54B1-47D2-BCB5-F3B99C3A3C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8571987"/>
              </p:ext>
            </p:extLst>
          </p:nvPr>
        </p:nvGraphicFramePr>
        <p:xfrm>
          <a:off x="965982" y="1803084"/>
          <a:ext cx="10260036" cy="42716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60036">
                  <a:extLst>
                    <a:ext uri="{9D8B030D-6E8A-4147-A177-3AD203B41FA5}">
                      <a16:colId xmlns:a16="http://schemas.microsoft.com/office/drawing/2014/main" val="1934695444"/>
                    </a:ext>
                  </a:extLst>
                </a:gridCol>
              </a:tblGrid>
              <a:tr h="42716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CREATE TABLE book(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	</a:t>
                      </a:r>
                      <a:r>
                        <a:rPr lang="en-US" altLang="ko-KR" sz="2000" b="0" dirty="0" err="1">
                          <a:solidFill>
                            <a:schemeClr val="tx1"/>
                          </a:solidFill>
                        </a:rPr>
                        <a:t>book_id</a:t>
                      </a:r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 SERIAL NOT NULL, 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	name varchar(15) NOT NULL, 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	</a:t>
                      </a:r>
                      <a:r>
                        <a:rPr lang="en-US" altLang="ko-KR" sz="2000" b="0" dirty="0" err="1">
                          <a:solidFill>
                            <a:schemeClr val="tx1"/>
                          </a:solidFill>
                        </a:rPr>
                        <a:t>admin_no</a:t>
                      </a:r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 SERIAL NOT NULL REFERENCES contact(id), 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	email VARCHAR, 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          PRIMARY KEY (</a:t>
                      </a:r>
                      <a:r>
                        <a:rPr lang="en-US" altLang="ko-KR" sz="2000" b="0" dirty="0" err="1">
                          <a:solidFill>
                            <a:schemeClr val="tx1"/>
                          </a:solidFill>
                        </a:rPr>
                        <a:t>book_id</a:t>
                      </a:r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en-US" altLang="ko-KR" sz="2000" b="0" dirty="0" err="1">
                          <a:solidFill>
                            <a:schemeClr val="tx1"/>
                          </a:solidFill>
                        </a:rPr>
                        <a:t>admin_no</a:t>
                      </a:r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);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2964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0621933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18245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05. </a:t>
            </a:r>
            <a:r>
              <a:rPr kumimoji="0" lang="ko-KR" alt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외래키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ABD5EC-2F12-43F7-A186-2A04F2F481A4}"/>
              </a:ext>
            </a:extLst>
          </p:cNvPr>
          <p:cNvSpPr txBox="1"/>
          <p:nvPr/>
        </p:nvSpPr>
        <p:spPr>
          <a:xfrm>
            <a:off x="3950470" y="1108317"/>
            <a:ext cx="365196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부모 테이블 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– 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자식 테이블 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(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예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)</a:t>
            </a:r>
            <a:endParaRPr kumimoji="0" lang="ko-KR" alt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BA8DE93A-BC48-4C62-BAE8-36DCCFBE5E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4448696"/>
              </p:ext>
            </p:extLst>
          </p:nvPr>
        </p:nvGraphicFramePr>
        <p:xfrm>
          <a:off x="780249" y="1793864"/>
          <a:ext cx="4306656" cy="1112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53328">
                  <a:extLst>
                    <a:ext uri="{9D8B030D-6E8A-4147-A177-3AD203B41FA5}">
                      <a16:colId xmlns:a16="http://schemas.microsoft.com/office/drawing/2014/main" val="2332083526"/>
                    </a:ext>
                  </a:extLst>
                </a:gridCol>
                <a:gridCol w="2153328">
                  <a:extLst>
                    <a:ext uri="{9D8B030D-6E8A-4147-A177-3AD203B41FA5}">
                      <a16:colId xmlns:a16="http://schemas.microsoft.com/office/drawing/2014/main" val="2795636523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과목 테이블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35452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과목</a:t>
                      </a:r>
                      <a:r>
                        <a:rPr lang="en-US" altLang="ko-KR" dirty="0"/>
                        <a:t>_id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NUMERIC(5)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8086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과목</a:t>
                      </a:r>
                      <a:r>
                        <a:rPr lang="en-US" altLang="ko-KR" dirty="0"/>
                        <a:t>_name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VARCHAR(20)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6627949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CE14C3FD-085D-45AB-B6B6-198BD0DEA65A}"/>
              </a:ext>
            </a:extLst>
          </p:cNvPr>
          <p:cNvSpPr txBox="1"/>
          <p:nvPr/>
        </p:nvSpPr>
        <p:spPr>
          <a:xfrm>
            <a:off x="2302636" y="3000492"/>
            <a:ext cx="12618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&lt;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부모 테이블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&gt;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78E9E313-8EEA-4D08-AA20-EFE5AD73F7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383998"/>
              </p:ext>
            </p:extLst>
          </p:nvPr>
        </p:nvGraphicFramePr>
        <p:xfrm>
          <a:off x="7105095" y="1793864"/>
          <a:ext cx="4306656" cy="1854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53328">
                  <a:extLst>
                    <a:ext uri="{9D8B030D-6E8A-4147-A177-3AD203B41FA5}">
                      <a16:colId xmlns:a16="http://schemas.microsoft.com/office/drawing/2014/main" val="2332083526"/>
                    </a:ext>
                  </a:extLst>
                </a:gridCol>
                <a:gridCol w="2153328">
                  <a:extLst>
                    <a:ext uri="{9D8B030D-6E8A-4147-A177-3AD203B41FA5}">
                      <a16:colId xmlns:a16="http://schemas.microsoft.com/office/drawing/2014/main" val="2795636523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교사 정보 테이블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35452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교사</a:t>
                      </a:r>
                      <a:r>
                        <a:rPr lang="en-US" altLang="ko-KR" dirty="0"/>
                        <a:t>_id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NUMERIC(5)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8086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교사</a:t>
                      </a:r>
                      <a:r>
                        <a:rPr lang="en-US" altLang="ko-KR" dirty="0"/>
                        <a:t>_name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VARCHAR(20)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66279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과목</a:t>
                      </a:r>
                      <a:r>
                        <a:rPr lang="en-US" altLang="ko-KR" dirty="0"/>
                        <a:t>_id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NUMERIC(5)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11835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임용일자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5511191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E9EC5DE3-3EF9-46DD-A9C4-773FFE527494}"/>
              </a:ext>
            </a:extLst>
          </p:cNvPr>
          <p:cNvSpPr txBox="1"/>
          <p:nvPr/>
        </p:nvSpPr>
        <p:spPr>
          <a:xfrm>
            <a:off x="8627481" y="3808011"/>
            <a:ext cx="12618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&lt;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자식 테이블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&gt;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7E5D4F0-C7B6-4233-9F53-586A4D833FDC}"/>
              </a:ext>
            </a:extLst>
          </p:cNvPr>
          <p:cNvSpPr txBox="1"/>
          <p:nvPr/>
        </p:nvSpPr>
        <p:spPr>
          <a:xfrm>
            <a:off x="1048880" y="3648064"/>
            <a:ext cx="6639181" cy="2220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 b="1" dirty="0"/>
              <a:t>3</a:t>
            </a:r>
            <a:r>
              <a:rPr lang="ko-KR" altLang="en-US" b="1" dirty="0"/>
              <a:t>가지 규칙</a:t>
            </a:r>
            <a:endParaRPr lang="en-US" altLang="ko-KR" b="1" dirty="0"/>
          </a:p>
          <a:p>
            <a:pPr marL="742950" lvl="1" indent="-285750">
              <a:lnSpc>
                <a:spcPct val="200000"/>
              </a:lnSpc>
              <a:buFont typeface="맑은 고딕" panose="020B0503020000020004" pitchFamily="50" charset="-127"/>
              <a:buChar char="☞"/>
            </a:pPr>
            <a:r>
              <a:rPr lang="ko-KR" altLang="en-US" b="1" dirty="0"/>
              <a:t>부모 테이블이 먼저 생성</a:t>
            </a:r>
            <a:endParaRPr lang="en-US" altLang="ko-KR" b="1" dirty="0"/>
          </a:p>
          <a:p>
            <a:pPr marL="742950" lvl="1" indent="-285750">
              <a:lnSpc>
                <a:spcPct val="200000"/>
              </a:lnSpc>
              <a:buFont typeface="맑은 고딕" panose="020B0503020000020004" pitchFamily="50" charset="-127"/>
              <a:buChar char="☞"/>
            </a:pPr>
            <a:r>
              <a:rPr lang="ko-KR" altLang="en-US" b="1" dirty="0"/>
              <a:t>같은 데이터 타입</a:t>
            </a:r>
            <a:endParaRPr lang="en-US" altLang="ko-KR" b="1" dirty="0"/>
          </a:p>
          <a:p>
            <a:pPr marL="742950" lvl="1" indent="-285750">
              <a:lnSpc>
                <a:spcPct val="200000"/>
              </a:lnSpc>
              <a:buFont typeface="맑은 고딕" panose="020B0503020000020004" pitchFamily="50" charset="-127"/>
              <a:buChar char="☞"/>
            </a:pPr>
            <a:r>
              <a:rPr lang="ko-KR" altLang="en-US" b="1" dirty="0"/>
              <a:t>참조되는 컬럼은 모두 </a:t>
            </a:r>
            <a:r>
              <a:rPr lang="en-US" altLang="ko-KR" b="1" dirty="0"/>
              <a:t>PK </a:t>
            </a:r>
            <a:r>
              <a:rPr lang="ko-KR" altLang="en-US" b="1" dirty="0"/>
              <a:t>또는 </a:t>
            </a:r>
            <a:r>
              <a:rPr lang="en-US" altLang="ko-KR" b="1" dirty="0"/>
              <a:t>UNIQUE </a:t>
            </a:r>
            <a:r>
              <a:rPr lang="ko-KR" altLang="en-US" b="1" dirty="0"/>
              <a:t>제약 조건 형식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184114443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18245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05. </a:t>
            </a:r>
            <a:r>
              <a:rPr kumimoji="0" lang="ko-KR" alt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외래키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sp>
        <p:nvSpPr>
          <p:cNvPr id="12" name="Rectangle 1">
            <a:extLst>
              <a:ext uri="{FF2B5EF4-FFF2-40B4-BE49-F238E27FC236}">
                <a16:creationId xmlns:a16="http://schemas.microsoft.com/office/drawing/2014/main" id="{107C2BF1-AD95-419E-A02A-16BCDC8461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1290" y="3182778"/>
            <a:ext cx="10129420" cy="492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32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실습</a:t>
            </a:r>
            <a:r>
              <a:rPr lang="en-US" altLang="ko-KR" sz="3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ko-KR" altLang="en-US" sz="3200" b="1" dirty="0">
                <a:solidFill>
                  <a:srgbClr val="000000"/>
                </a:solidFill>
                <a:latin typeface="Consolas" panose="020B0609020204030204" pitchFamily="49" charset="0"/>
              </a:rPr>
              <a:t>파일 </a:t>
            </a:r>
            <a:r>
              <a:rPr lang="en-US" altLang="ko-KR" sz="3200" b="1" dirty="0">
                <a:solidFill>
                  <a:srgbClr val="000000"/>
                </a:solidFill>
                <a:latin typeface="Consolas" panose="020B0609020204030204" pitchFamily="49" charset="0"/>
              </a:rPr>
              <a:t>session_02.ipynb </a:t>
            </a:r>
            <a:r>
              <a:rPr lang="ko-KR" altLang="en-US" sz="3200" b="1" dirty="0">
                <a:solidFill>
                  <a:srgbClr val="000000"/>
                </a:solidFill>
                <a:latin typeface="Consolas" panose="020B0609020204030204" pitchFamily="49" charset="0"/>
              </a:rPr>
              <a:t>참조</a:t>
            </a:r>
            <a:endParaRPr kumimoji="0" lang="ko-KR" altLang="ko-KR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427204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50369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05.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외래키가 포함된 데이터 삭제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CD043D79-CD27-41A3-BCDE-F020ABFE06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1327028"/>
              </p:ext>
            </p:extLst>
          </p:nvPr>
        </p:nvGraphicFramePr>
        <p:xfrm>
          <a:off x="965982" y="1219376"/>
          <a:ext cx="10260036" cy="20498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60036">
                  <a:extLst>
                    <a:ext uri="{9D8B030D-6E8A-4147-A177-3AD203B41FA5}">
                      <a16:colId xmlns:a16="http://schemas.microsoft.com/office/drawing/2014/main" val="1934695444"/>
                    </a:ext>
                  </a:extLst>
                </a:gridCol>
              </a:tblGrid>
              <a:tr h="20498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DELETE FROM subject where </a:t>
                      </a:r>
                      <a:r>
                        <a:rPr lang="en-US" altLang="ko-KR" sz="2000" b="0" dirty="0" err="1">
                          <a:solidFill>
                            <a:schemeClr val="tx1"/>
                          </a:solidFill>
                        </a:rPr>
                        <a:t>sub_id</a:t>
                      </a:r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 = 0003;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--</a:t>
                      </a:r>
                    </a:p>
                    <a:p>
                      <a:pPr latinLnBrk="1"/>
                      <a:r>
                        <a:rPr lang="en-US" altLang="ko-KR" sz="2000" b="0" i="0" dirty="0">
                          <a:solidFill>
                            <a:srgbClr val="222222"/>
                          </a:solidFill>
                          <a:effectLst/>
                          <a:latin typeface="Source Code Pro"/>
                        </a:rPr>
                        <a:t>ERROR: </a:t>
                      </a:r>
                      <a:r>
                        <a:rPr lang="ko-KR" altLang="en-US" sz="2000" b="0" i="0" dirty="0">
                          <a:solidFill>
                            <a:srgbClr val="222222"/>
                          </a:solidFill>
                          <a:effectLst/>
                          <a:latin typeface="Source Code Pro"/>
                        </a:rPr>
                        <a:t>오류</a:t>
                      </a:r>
                      <a:r>
                        <a:rPr lang="en-US" altLang="ko-KR" sz="2000" b="0" i="0" dirty="0">
                          <a:solidFill>
                            <a:srgbClr val="222222"/>
                          </a:solidFill>
                          <a:effectLst/>
                          <a:latin typeface="Source Code Pro"/>
                        </a:rPr>
                        <a:t>: "subject" </a:t>
                      </a:r>
                      <a:r>
                        <a:rPr lang="ko-KR" altLang="en-US" sz="2000" b="0" i="0" dirty="0">
                          <a:solidFill>
                            <a:srgbClr val="222222"/>
                          </a:solidFill>
                          <a:effectLst/>
                          <a:latin typeface="Source Code Pro"/>
                        </a:rPr>
                        <a:t>테이블의 자료 갱신</a:t>
                      </a:r>
                      <a:r>
                        <a:rPr lang="en-US" altLang="ko-KR" sz="2000" b="0" i="0" dirty="0">
                          <a:solidFill>
                            <a:srgbClr val="222222"/>
                          </a:solidFill>
                          <a:effectLst/>
                          <a:latin typeface="Source Code Pro"/>
                        </a:rPr>
                        <a:t>, </a:t>
                      </a:r>
                      <a:r>
                        <a:rPr lang="ko-KR" altLang="en-US" sz="2000" b="0" i="0" dirty="0">
                          <a:solidFill>
                            <a:srgbClr val="222222"/>
                          </a:solidFill>
                          <a:effectLst/>
                          <a:latin typeface="Source Code Pro"/>
                        </a:rPr>
                        <a:t>삭제 작업이 </a:t>
                      </a:r>
                      <a:r>
                        <a:rPr lang="en-US" altLang="ko-KR" sz="2000" b="0" i="0" dirty="0">
                          <a:solidFill>
                            <a:srgbClr val="222222"/>
                          </a:solidFill>
                          <a:effectLst/>
                          <a:latin typeface="Source Code Pro"/>
                        </a:rPr>
                        <a:t>"</a:t>
                      </a:r>
                      <a:r>
                        <a:rPr lang="en-US" altLang="ko-KR" sz="2000" b="0" i="0" dirty="0" err="1">
                          <a:solidFill>
                            <a:srgbClr val="222222"/>
                          </a:solidFill>
                          <a:effectLst/>
                          <a:latin typeface="Source Code Pro"/>
                        </a:rPr>
                        <a:t>teacher_sub_code_sub_name_fkey</a:t>
                      </a:r>
                      <a:r>
                        <a:rPr lang="en-US" altLang="ko-KR" sz="2000" b="0" i="0" dirty="0">
                          <a:solidFill>
                            <a:srgbClr val="222222"/>
                          </a:solidFill>
                          <a:effectLst/>
                          <a:latin typeface="Source Code Pro"/>
                        </a:rPr>
                        <a:t>" </a:t>
                      </a:r>
                      <a:r>
                        <a:rPr lang="ko-KR" altLang="en-US" sz="2000" b="0" i="0" dirty="0">
                          <a:solidFill>
                            <a:srgbClr val="222222"/>
                          </a:solidFill>
                          <a:effectLst/>
                          <a:latin typeface="Source Code Pro"/>
                        </a:rPr>
                        <a:t>참조키</a:t>
                      </a:r>
                      <a:r>
                        <a:rPr lang="en-US" altLang="ko-KR" sz="2000" b="0" i="0" dirty="0">
                          <a:solidFill>
                            <a:srgbClr val="222222"/>
                          </a:solidFill>
                          <a:effectLst/>
                          <a:latin typeface="Source Code Pro"/>
                        </a:rPr>
                        <a:t>(foreign key) </a:t>
                      </a:r>
                      <a:r>
                        <a:rPr lang="ko-KR" altLang="en-US" sz="2000" b="0" i="0" dirty="0">
                          <a:solidFill>
                            <a:srgbClr val="222222"/>
                          </a:solidFill>
                          <a:effectLst/>
                          <a:latin typeface="Source Code Pro"/>
                        </a:rPr>
                        <a:t>제약 조건 </a:t>
                      </a:r>
                      <a:r>
                        <a:rPr lang="en-US" altLang="ko-KR" sz="2000" b="0" i="0" dirty="0">
                          <a:solidFill>
                            <a:srgbClr val="222222"/>
                          </a:solidFill>
                          <a:effectLst/>
                          <a:latin typeface="Source Code Pro"/>
                        </a:rPr>
                        <a:t>- "teacher" </a:t>
                      </a:r>
                      <a:r>
                        <a:rPr lang="ko-KR" altLang="en-US" sz="2000" b="0" i="0" dirty="0">
                          <a:solidFill>
                            <a:srgbClr val="222222"/>
                          </a:solidFill>
                          <a:effectLst/>
                          <a:latin typeface="Source Code Pro"/>
                        </a:rPr>
                        <a:t>테이블 </a:t>
                      </a:r>
                      <a:r>
                        <a:rPr lang="en-US" altLang="ko-KR" sz="2000" b="0" i="0" dirty="0">
                          <a:solidFill>
                            <a:srgbClr val="222222"/>
                          </a:solidFill>
                          <a:effectLst/>
                          <a:latin typeface="Source Code Pro"/>
                        </a:rPr>
                        <a:t>- </a:t>
                      </a:r>
                      <a:r>
                        <a:rPr lang="ko-KR" altLang="en-US" sz="2000" b="0" i="0" dirty="0">
                          <a:solidFill>
                            <a:srgbClr val="222222"/>
                          </a:solidFill>
                          <a:effectLst/>
                          <a:latin typeface="Source Code Pro"/>
                        </a:rPr>
                        <a:t>을 위반했습니다 </a:t>
                      </a:r>
                      <a:r>
                        <a:rPr lang="en-US" altLang="ko-KR" sz="2000" b="0" i="0" dirty="0">
                          <a:solidFill>
                            <a:srgbClr val="222222"/>
                          </a:solidFill>
                          <a:effectLst/>
                          <a:latin typeface="Source Code Pro"/>
                        </a:rPr>
                        <a:t>DETAIL: (</a:t>
                      </a:r>
                      <a:r>
                        <a:rPr lang="en-US" altLang="ko-KR" sz="2000" b="0" i="0" dirty="0" err="1">
                          <a:solidFill>
                            <a:srgbClr val="222222"/>
                          </a:solidFill>
                          <a:effectLst/>
                          <a:latin typeface="Source Code Pro"/>
                        </a:rPr>
                        <a:t>sub_id</a:t>
                      </a:r>
                      <a:r>
                        <a:rPr lang="en-US" altLang="ko-KR" sz="2000" b="0" i="0" dirty="0">
                          <a:solidFill>
                            <a:srgbClr val="222222"/>
                          </a:solidFill>
                          <a:effectLst/>
                          <a:latin typeface="Source Code Pro"/>
                        </a:rPr>
                        <a:t>, </a:t>
                      </a:r>
                      <a:r>
                        <a:rPr lang="en-US" altLang="ko-KR" sz="2000" b="0" i="0" dirty="0" err="1">
                          <a:solidFill>
                            <a:srgbClr val="222222"/>
                          </a:solidFill>
                          <a:effectLst/>
                          <a:latin typeface="Source Code Pro"/>
                        </a:rPr>
                        <a:t>sub_name</a:t>
                      </a:r>
                      <a:r>
                        <a:rPr lang="en-US" altLang="ko-KR" sz="2000" b="0" i="0" dirty="0">
                          <a:solidFill>
                            <a:srgbClr val="222222"/>
                          </a:solidFill>
                          <a:effectLst/>
                          <a:latin typeface="Source Code Pro"/>
                        </a:rPr>
                        <a:t>)=(3, IT) </a:t>
                      </a:r>
                      <a:r>
                        <a:rPr lang="ko-KR" altLang="en-US" sz="2000" b="0" i="0" dirty="0">
                          <a:solidFill>
                            <a:srgbClr val="222222"/>
                          </a:solidFill>
                          <a:effectLst/>
                          <a:latin typeface="Source Code Pro"/>
                        </a:rPr>
                        <a:t>키가 </a:t>
                      </a:r>
                      <a:r>
                        <a:rPr lang="en-US" altLang="ko-KR" sz="2000" b="0" i="0" dirty="0">
                          <a:solidFill>
                            <a:srgbClr val="222222"/>
                          </a:solidFill>
                          <a:effectLst/>
                          <a:latin typeface="Source Code Pro"/>
                        </a:rPr>
                        <a:t>"teacher" </a:t>
                      </a:r>
                      <a:r>
                        <a:rPr lang="ko-KR" altLang="en-US" sz="2000" b="0" i="0" dirty="0">
                          <a:solidFill>
                            <a:srgbClr val="222222"/>
                          </a:solidFill>
                          <a:effectLst/>
                          <a:latin typeface="Source Code Pro"/>
                        </a:rPr>
                        <a:t>테이블에서 여전히 참조됩니다</a:t>
                      </a:r>
                      <a:r>
                        <a:rPr lang="en-US" altLang="ko-KR" sz="2000" b="0" i="0" dirty="0">
                          <a:solidFill>
                            <a:srgbClr val="222222"/>
                          </a:solidFill>
                          <a:effectLst/>
                          <a:latin typeface="Source Code Pro"/>
                        </a:rPr>
                        <a:t>.</a:t>
                      </a:r>
                      <a:endParaRPr lang="en-US" altLang="ko-KR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296416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E3C67D19-19C7-4BA7-96E7-105699D56ADB}"/>
              </a:ext>
            </a:extLst>
          </p:cNvPr>
          <p:cNvSpPr txBox="1"/>
          <p:nvPr/>
        </p:nvSpPr>
        <p:spPr>
          <a:xfrm>
            <a:off x="2956278" y="3588800"/>
            <a:ext cx="536557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외래 키에 의해 참조된 컬럼은 지울 수 없다는 </a:t>
            </a:r>
          </a:p>
        </p:txBody>
      </p:sp>
    </p:spTree>
    <p:extLst>
      <p:ext uri="{BB962C8B-B14F-4D97-AF65-F5344CB8AC3E}">
        <p14:creationId xmlns:p14="http://schemas.microsoft.com/office/powerpoint/2010/main" val="39123877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+mn-cs"/>
            </a:endParaRPr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670BB94-07E1-5A4A-AB90-000B94173A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670" y="1274164"/>
            <a:ext cx="4348490" cy="4567282"/>
          </a:xfrm>
          <a:prstGeom prst="rect">
            <a:avLst/>
          </a:prstGeom>
        </p:spPr>
      </p:pic>
      <p:pic>
        <p:nvPicPr>
          <p:cNvPr id="8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1A37D07-E0F2-AF40-892F-18E79FF10C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1109" y="1713649"/>
            <a:ext cx="6131221" cy="36883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161A3B18-712E-9F4D-9BF8-D26E07E89411}"/>
              </a:ext>
            </a:extLst>
          </p:cNvPr>
          <p:cNvSpPr/>
          <p:nvPr/>
        </p:nvSpPr>
        <p:spPr>
          <a:xfrm>
            <a:off x="1334125" y="4287188"/>
            <a:ext cx="3430909" cy="539646"/>
          </a:xfrm>
          <a:prstGeom prst="rect">
            <a:avLst/>
          </a:prstGeom>
          <a:noFill/>
          <a:ln w="666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cxnSp>
        <p:nvCxnSpPr>
          <p:cNvPr id="14" name="Curved Connector 13">
            <a:extLst>
              <a:ext uri="{FF2B5EF4-FFF2-40B4-BE49-F238E27FC236}">
                <a16:creationId xmlns:a16="http://schemas.microsoft.com/office/drawing/2014/main" id="{5732CF79-9303-BD4B-A4B4-EAF6CF3C0EC7}"/>
              </a:ext>
            </a:extLst>
          </p:cNvPr>
          <p:cNvCxnSpPr>
            <a:cxnSpLocks/>
            <a:stCxn id="13" idx="3"/>
            <a:endCxn id="8" idx="1"/>
          </p:cNvCxnSpPr>
          <p:nvPr/>
        </p:nvCxnSpPr>
        <p:spPr>
          <a:xfrm flipV="1">
            <a:off x="4765034" y="3557805"/>
            <a:ext cx="786075" cy="999206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4AF6033-2CCB-384F-9F97-3AAB0BC89C5B}"/>
              </a:ext>
            </a:extLst>
          </p:cNvPr>
          <p:cNvSpPr txBox="1"/>
          <p:nvPr/>
        </p:nvSpPr>
        <p:spPr>
          <a:xfrm>
            <a:off x="228599" y="183284"/>
            <a:ext cx="46362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00.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아나콘다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–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Windows 10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08F190-8B33-0345-8F58-0D95B9DB2691}"/>
              </a:ext>
            </a:extLst>
          </p:cNvPr>
          <p:cNvSpPr txBox="1"/>
          <p:nvPr/>
        </p:nvSpPr>
        <p:spPr>
          <a:xfrm>
            <a:off x="9995615" y="275617"/>
            <a:ext cx="19191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(2020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년 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12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월 기준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endParaRPr lang="ko-KR" altLang="en-US" sz="1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651369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D5A08BC-710B-DE43-A7EA-A11D2FEBC01C}"/>
              </a:ext>
            </a:extLst>
          </p:cNvPr>
          <p:cNvSpPr txBox="1"/>
          <p:nvPr/>
        </p:nvSpPr>
        <p:spPr>
          <a:xfrm>
            <a:off x="228599" y="183284"/>
            <a:ext cx="36792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01.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아나콘다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–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</a:t>
            </a:r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MacOS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F71756E-BBB5-7E48-A59E-9D2B7B48970A}"/>
              </a:ext>
            </a:extLst>
          </p:cNvPr>
          <p:cNvSpPr txBox="1"/>
          <p:nvPr/>
        </p:nvSpPr>
        <p:spPr>
          <a:xfrm>
            <a:off x="1455678" y="961404"/>
            <a:ext cx="90817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Shell Script </a:t>
            </a:r>
            <a:r>
              <a:rPr lang="ko-KR" altLang="en-US" sz="2200" u="sng" dirty="0">
                <a:latin typeface="NanumSquare" panose="020B0600000101010101" pitchFamily="34" charset="-127"/>
                <a:ea typeface="NanumSquare" panose="020B0600000101010101" pitchFamily="34" charset="-127"/>
              </a:rPr>
              <a:t>실행 방법 모른다면</a:t>
            </a:r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,</a:t>
            </a:r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64-Bit Graphical Installer</a:t>
            </a:r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 선택</a:t>
            </a:r>
            <a:endParaRPr lang="en-US" altLang="ko-KR" sz="22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 algn="ctr"/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Shell Script </a:t>
            </a:r>
            <a:r>
              <a:rPr lang="ko-KR" altLang="en-US" sz="2200" u="sng" dirty="0">
                <a:latin typeface="NanumSquare" panose="020B0600000101010101" pitchFamily="34" charset="-127"/>
                <a:ea typeface="NanumSquare" panose="020B0600000101010101" pitchFamily="34" charset="-127"/>
              </a:rPr>
              <a:t>실행 방법 알고 있다면</a:t>
            </a:r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,</a:t>
            </a:r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64-Bit Command Line Installer</a:t>
            </a:r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 선택</a:t>
            </a:r>
            <a:endParaRPr lang="en-US" altLang="ko-KR" sz="22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pic>
        <p:nvPicPr>
          <p:cNvPr id="15" name="Picture 1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CED7F91-E2DB-E74C-BD67-7FCDDAB096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2599" y="1798600"/>
            <a:ext cx="7943045" cy="430041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32BE775-DF86-D54B-83C3-54D330452568}"/>
              </a:ext>
            </a:extLst>
          </p:cNvPr>
          <p:cNvSpPr txBox="1"/>
          <p:nvPr/>
        </p:nvSpPr>
        <p:spPr>
          <a:xfrm>
            <a:off x="9995615" y="275617"/>
            <a:ext cx="19191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(2020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년 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12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월 기준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endParaRPr lang="ko-KR" altLang="en-US" sz="1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277404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+mn-cs"/>
            </a:endParaRPr>
          </a:p>
        </p:txBody>
      </p:sp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B424469F-BD6F-FD4A-A8CA-582B7E3E15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417" y="1472763"/>
            <a:ext cx="5560784" cy="3912474"/>
          </a:xfrm>
          <a:prstGeom prst="rect">
            <a:avLst/>
          </a:prstGeom>
        </p:spPr>
      </p:pic>
      <p:pic>
        <p:nvPicPr>
          <p:cNvPr id="6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8A10DC77-CD53-A74A-B4B8-644763495C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5631" y="1436537"/>
            <a:ext cx="5587952" cy="39487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756D775-68AB-944C-A208-DB81965AC643}"/>
              </a:ext>
            </a:extLst>
          </p:cNvPr>
          <p:cNvSpPr txBox="1"/>
          <p:nvPr/>
        </p:nvSpPr>
        <p:spPr>
          <a:xfrm>
            <a:off x="228599" y="183284"/>
            <a:ext cx="36792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01.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아나콘다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–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</a:t>
            </a:r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MacOS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954AB49-8D12-6148-A146-C6DEFC9782D7}"/>
              </a:ext>
            </a:extLst>
          </p:cNvPr>
          <p:cNvSpPr txBox="1"/>
          <p:nvPr/>
        </p:nvSpPr>
        <p:spPr>
          <a:xfrm>
            <a:off x="9995615" y="275617"/>
            <a:ext cx="19191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(2020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년 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12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월 기준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endParaRPr lang="ko-KR" altLang="en-US" sz="1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680683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9518</TotalTime>
  <Words>2313</Words>
  <Application>Microsoft Office PowerPoint</Application>
  <PresentationFormat>와이드스크린</PresentationFormat>
  <Paragraphs>462</Paragraphs>
  <Slides>69</Slides>
  <Notes>14</Notes>
  <HiddenSlides>0</HiddenSlides>
  <MMClips>0</MMClips>
  <ScaleCrop>false</ScaleCrop>
  <HeadingPairs>
    <vt:vector size="6" baseType="variant">
      <vt:variant>
        <vt:lpstr>사용한 글꼴</vt:lpstr>
      </vt:variant>
      <vt:variant>
        <vt:i4>19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69</vt:i4>
      </vt:variant>
    </vt:vector>
  </HeadingPairs>
  <TitlesOfParts>
    <vt:vector size="89" baseType="lpstr">
      <vt:lpstr>KoPubWorld돋움체_Pro Medium</vt:lpstr>
      <vt:lpstr>NanumSquare ExtraBold</vt:lpstr>
      <vt:lpstr>맑은 고딕</vt:lpstr>
      <vt:lpstr>08서울한강체 L</vt:lpstr>
      <vt:lpstr>Calibri</vt:lpstr>
      <vt:lpstr>NanumSquare Bold</vt:lpstr>
      <vt:lpstr>Arial Unicode MS</vt:lpstr>
      <vt:lpstr>Courier New</vt:lpstr>
      <vt:lpstr>SFMono-Regular</vt:lpstr>
      <vt:lpstr>Source Code Pro</vt:lpstr>
      <vt:lpstr>KoPubDotum_Pro Bold</vt:lpstr>
      <vt:lpstr>Consolas</vt:lpstr>
      <vt:lpstr>나눔스퀘어_ac Bold</vt:lpstr>
      <vt:lpstr>Times New Roman</vt:lpstr>
      <vt:lpstr>KOPUBDOTUM_PRO MEDIUM</vt:lpstr>
      <vt:lpstr>Arial</vt:lpstr>
      <vt:lpstr>NanumSquare</vt:lpstr>
      <vt:lpstr>나눔스퀘어_ac Light</vt:lpstr>
      <vt:lpstr>NanumSquare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최나은</dc:creator>
  <cp:lastModifiedBy>hkit</cp:lastModifiedBy>
  <cp:revision>285</cp:revision>
  <dcterms:created xsi:type="dcterms:W3CDTF">2020-11-29T05:15:19Z</dcterms:created>
  <dcterms:modified xsi:type="dcterms:W3CDTF">2021-06-16T05:42:12Z</dcterms:modified>
</cp:coreProperties>
</file>